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05" r:id="rId2"/>
    <p:sldId id="525" r:id="rId3"/>
    <p:sldId id="481" r:id="rId4"/>
    <p:sldId id="463" r:id="rId5"/>
    <p:sldId id="559" r:id="rId6"/>
    <p:sldId id="499" r:id="rId7"/>
    <p:sldId id="555" r:id="rId8"/>
    <p:sldId id="556" r:id="rId9"/>
    <p:sldId id="503" r:id="rId10"/>
    <p:sldId id="504" r:id="rId11"/>
    <p:sldId id="505" r:id="rId12"/>
    <p:sldId id="506" r:id="rId13"/>
    <p:sldId id="502" r:id="rId14"/>
    <p:sldId id="530" r:id="rId15"/>
    <p:sldId id="520" r:id="rId16"/>
    <p:sldId id="531" r:id="rId17"/>
    <p:sldId id="500" r:id="rId18"/>
    <p:sldId id="540" r:id="rId19"/>
    <p:sldId id="360" r:id="rId20"/>
    <p:sldId id="563" r:id="rId21"/>
    <p:sldId id="567" r:id="rId22"/>
    <p:sldId id="510" r:id="rId23"/>
    <p:sldId id="568" r:id="rId24"/>
    <p:sldId id="366" r:id="rId25"/>
    <p:sldId id="367" r:id="rId26"/>
    <p:sldId id="522" r:id="rId27"/>
    <p:sldId id="553" r:id="rId28"/>
    <p:sldId id="571" r:id="rId29"/>
    <p:sldId id="581" r:id="rId30"/>
    <p:sldId id="582" r:id="rId31"/>
    <p:sldId id="583" r:id="rId32"/>
    <p:sldId id="584" r:id="rId33"/>
    <p:sldId id="579" r:id="rId34"/>
    <p:sldId id="580" r:id="rId3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CCC"/>
    <a:srgbClr val="6FBF3E"/>
    <a:srgbClr val="9933FF"/>
    <a:srgbClr val="6665FE"/>
    <a:srgbClr val="04CECC"/>
    <a:srgbClr val="00CD34"/>
    <a:srgbClr val="FFFE00"/>
    <a:srgbClr val="FFCC00"/>
    <a:srgbClr val="FF66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5" autoAdjust="0"/>
    <p:restoredTop sz="81695" autoAdjust="0"/>
  </p:normalViewPr>
  <p:slideViewPr>
    <p:cSldViewPr snapToGrid="0">
      <p:cViewPr varScale="1">
        <p:scale>
          <a:sx n="93" d="100"/>
          <a:sy n="93" d="100"/>
        </p:scale>
        <p:origin x="1752" y="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65" tIns="49532" rIns="99065" bIns="49532" rtlCol="0"/>
          <a:lstStyle>
            <a:lvl1pPr algn="r">
              <a:defRPr sz="1300"/>
            </a:lvl1pPr>
          </a:lstStyle>
          <a:p>
            <a:fld id="{B13740C3-F3A5-4340-A9AA-BDAB8955F877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5" tIns="49532" rIns="99065" bIns="4953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65" tIns="49532" rIns="99065" bIns="49532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65" tIns="49532" rIns="99065" bIns="49532" rtlCol="0" anchor="b"/>
          <a:lstStyle>
            <a:lvl1pPr algn="r">
              <a:defRPr sz="1300"/>
            </a:lvl1pPr>
          </a:lstStyle>
          <a:p>
            <a:fld id="{14455193-B978-4896-9564-26D5A5EC2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0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4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112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4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4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10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64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0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888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82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06">
              <a:defRPr/>
            </a:pPr>
            <a:endParaRPr lang="en-US" altLang="ko-KR" b="0" dirty="0">
              <a:solidFill>
                <a:schemeClr val="bg1"/>
              </a:solidFill>
              <a:latin typeface="고딕"/>
              <a:ea typeface="HY중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2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558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193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61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52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75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622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Matrix </a:t>
            </a:r>
            <a:r>
              <a:rPr lang="ko-KR" altLang="en-US" dirty="0"/>
              <a:t>형태로</a:t>
            </a:r>
            <a:r>
              <a:rPr lang="en-US" altLang="ko-KR" dirty="0"/>
              <a:t>, </a:t>
            </a:r>
            <a:r>
              <a:rPr lang="ko-KR" altLang="en-US" dirty="0"/>
              <a:t>병렬 계산이 가능하기 때문에 속도가 빠르다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228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485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132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28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119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96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037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8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23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2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28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7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23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6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E02-EFBA-446E-B8B0-58C50876C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D97F86-D274-4E24-85A2-8F2A85F46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B2B5D-6D69-4B06-BC7E-D70BF2C5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155B0-9AA3-4EEB-9C20-13E72D34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CC1C5-4636-406C-BBE6-0219355F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3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40165-A061-4EC9-A475-EDC9ACAF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6DFB3-E895-402F-98C3-0DB712263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CB06E-E12C-456D-8639-F399F45C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F52325-0A2F-45A9-990F-CACCED6D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E5557-BC22-49FD-A522-8C506146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2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8973B2-1857-41C7-BF77-318FCE39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83687-6948-4A7A-A322-8B6736511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8D425-492C-450C-A908-9F32E4A1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413B9-D5B0-420A-BD7B-89D3CB82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1EFC3-83CE-48A0-9734-55F8F80E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3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3B87-79CA-484F-9DB1-12233C75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921A8-06BA-45A4-827C-3D56FF1CC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287BA-61E0-491E-9EAB-838E7357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88DC9-C30A-4DA9-8A37-0BE2D6BE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2B70D-AF25-4BF0-A49D-3E3D80E2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41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F6A-2621-428F-8DF3-908828A4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D690A-ADC7-41E2-92A3-4D8CBF1A6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D6AF9-3820-41F5-B0F5-E86C2071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E7E98-A94D-458C-871B-0D4C04E4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4B159-2B23-4721-8FF7-7961356D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8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048B9-DE75-41AC-9FAB-7B3F0E85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643C2-7324-4662-8E36-6368209AF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20B72-2A9C-4BB4-A64A-4D7758A9B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698BD7-84C1-4EA8-BDC9-B7EFB3CC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5FF56-A058-4552-AF11-31C2F0A1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9041A-3869-4E1F-9A73-84E3A1DA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0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6FFF0-F249-4E87-A5CC-93F6FFE7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14104-C5FB-4388-94F8-80E4BCFD0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1CFF2-7E05-4863-8721-DE3D50733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B697DF-47F0-4A33-A990-702455688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3A3592-CA0B-401E-BA2A-FC9994E16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522FD-56E5-4AFE-9F07-959682B9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40D358-DF11-4234-B8E3-691856FE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0B31B-08CF-48B0-8268-3B797572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8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BE8BB-4C8A-48BB-94D7-FF6E6EA2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103B3-F3EF-4B8C-94E9-CECBCF0A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DD595-CC24-4687-9982-E16C87DB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A8BE1A-0758-4AC7-9230-F7772C7C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52371D-93F2-4E88-B45F-CB1255FD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E32E97-2EC8-4682-A942-1BFDA26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B1CB6-E0DF-4BDD-8C4D-F1619BAE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61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CBC4C-D8AD-4949-B24E-80F28AF0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413CB-518C-490F-8481-63197F2C8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0D6F2-817D-4370-8274-D00988EC4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DC3BB-CDE6-4DE6-A75C-677372C3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F3905-DCA7-4BBC-803A-D832D6E7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1DE5DF-3B95-4D2E-A2E0-73DF5C1B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4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5085B-30FB-4FC8-98ED-60B8BF60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617087-6B41-4A0C-B341-689C066F4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0F4FE0-5868-4266-BBD6-8094E9F1A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3D9AB-FB16-4FD1-A75D-885FFE8F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AED87-45C3-4D95-98B4-EE4F0023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62EC3-CB45-4153-9F94-C81F7BD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0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AFA58E-F400-4B62-B0F2-DD402ADC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07D4E-E289-4D65-864F-98B1E3366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30A4D-7672-486F-8959-BA0C84587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52417-C094-4E3C-884F-2D3A676D2F99}" type="datetimeFigureOut">
              <a:rPr lang="ko-KR" altLang="en-US" smtClean="0"/>
              <a:t>2020-09-03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42D19-C905-4949-88DE-3C73B1E3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40E8-B772-4DBE-9493-87E881A05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0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3D0A8B7-BAFB-4A95-AB9B-4C5B34D5BB57}"/>
              </a:ext>
            </a:extLst>
          </p:cNvPr>
          <p:cNvSpPr/>
          <p:nvPr/>
        </p:nvSpPr>
        <p:spPr>
          <a:xfrm>
            <a:off x="5307476" y="4924331"/>
            <a:ext cx="1736373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/>
              <a:t>2020.09.02</a:t>
            </a: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333333"/>
                </a:solidFill>
                <a:latin typeface="나눔 고딕"/>
              </a:rPr>
              <a:t>심아름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6B4F72-2983-45CA-8F12-A2198774FEE9}"/>
              </a:ext>
            </a:extLst>
          </p:cNvPr>
          <p:cNvCxnSpPr>
            <a:cxnSpLocks/>
          </p:cNvCxnSpPr>
          <p:nvPr/>
        </p:nvCxnSpPr>
        <p:spPr>
          <a:xfrm>
            <a:off x="441487" y="3247352"/>
            <a:ext cx="11468348" cy="0"/>
          </a:xfrm>
          <a:prstGeom prst="line">
            <a:avLst/>
          </a:prstGeom>
          <a:ln w="5715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61BAE9-D3C4-4E55-B7D2-130CBC0C6D20}"/>
              </a:ext>
            </a:extLst>
          </p:cNvPr>
          <p:cNvSpPr/>
          <p:nvPr/>
        </p:nvSpPr>
        <p:spPr>
          <a:xfrm>
            <a:off x="4446769" y="1956263"/>
            <a:ext cx="32984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b="1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19131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 Seq2seq + Attention (3) Attention </a:t>
            </a:r>
            <a:r>
              <a:rPr lang="en-US" altLang="ko-KR" sz="36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Value</a:t>
            </a:r>
            <a:endParaRPr lang="ko-KR" altLang="en-US" sz="36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4" name="Picture 4" descr="https://wikidocs.net/images/page/22893/dotproductattention4_fin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6570"/>
          <a:stretch/>
        </p:blipFill>
        <p:spPr bwMode="auto">
          <a:xfrm>
            <a:off x="322651" y="1365843"/>
            <a:ext cx="8011725" cy="499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F6ACC3-1FA5-4A20-9A32-22149642567C}"/>
              </a:ext>
            </a:extLst>
          </p:cNvPr>
          <p:cNvGrpSpPr/>
          <p:nvPr/>
        </p:nvGrpSpPr>
        <p:grpSpPr>
          <a:xfrm>
            <a:off x="8698403" y="1681038"/>
            <a:ext cx="3170946" cy="4008287"/>
            <a:chOff x="8736503" y="1719754"/>
            <a:chExt cx="3170946" cy="4008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모서리가 둥근 직사각형 7">
                  <a:extLst>
                    <a:ext uri="{FF2B5EF4-FFF2-40B4-BE49-F238E27FC236}">
                      <a16:creationId xmlns:a16="http://schemas.microsoft.com/office/drawing/2014/main" id="{1A380E15-DFDB-4755-B6F9-FCB9153BDF66}"/>
                    </a:ext>
                  </a:extLst>
                </p:cNvPr>
                <p:cNvSpPr/>
                <p:nvPr/>
              </p:nvSpPr>
              <p:spPr>
                <a:xfrm>
                  <a:off x="8736503" y="1719754"/>
                  <a:ext cx="3170946" cy="4008287"/>
                </a:xfrm>
                <a:prstGeom prst="round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sz="1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Attention</a:t>
                  </a:r>
                  <a:r>
                    <a:rPr lang="ko-KR" altLang="en-US" sz="1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 </a:t>
                  </a:r>
                  <a:r>
                    <a:rPr lang="en-US" altLang="ko-KR" sz="1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Distribution</a:t>
                  </a:r>
                  <a:r>
                    <a:rPr lang="ko-KR" altLang="en-US" sz="1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을 통한 은닉상태의 </a:t>
                  </a:r>
                  <a:r>
                    <a:rPr lang="ko-KR" altLang="en-US" sz="1400" dirty="0" err="1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가중합</a:t>
                  </a:r>
                  <a:endParaRPr lang="en-US" altLang="ko-KR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altLang="ko-KR" sz="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  <a:p>
                  <a:pPr lvl="0" algn="ctr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ko-KR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a</a:t>
                  </a:r>
                  <a:r>
                    <a:rPr lang="en-US" altLang="ko-KR" baseline="30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t </a:t>
                  </a:r>
                  <a:r>
                    <a:rPr lang="en-US" altLang="ko-KR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Arial" panose="020B0604020202020204" pitchFamily="34" charset="0"/>
                    </a:rPr>
                    <a:t>=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altLang="ko-KR" dirty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Arial" panose="020B0604020202020204" pitchFamily="34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ko-KR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e>
                      </m:nary>
                    </m:oMath>
                  </a14:m>
                  <a:endParaRPr lang="en-US" altLang="ko-KR" baseline="-25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모서리가 둥근 직사각형 7">
                  <a:extLst>
                    <a:ext uri="{FF2B5EF4-FFF2-40B4-BE49-F238E27FC236}">
                      <a16:creationId xmlns:a16="http://schemas.microsoft.com/office/drawing/2014/main" id="{1A380E15-DFDB-4755-B6F9-FCB9153BDF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6503" y="1719754"/>
                  <a:ext cx="3170946" cy="4008287"/>
                </a:xfrm>
                <a:prstGeom prst="roundRect">
                  <a:avLst/>
                </a:prstGeom>
                <a:blipFill>
                  <a:blip r:embed="rId4"/>
                  <a:stretch>
                    <a:fillRect b="-83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0309245-CA55-4629-A908-B4933631E7C5}"/>
                </a:ext>
              </a:extLst>
            </p:cNvPr>
            <p:cNvGrpSpPr/>
            <p:nvPr/>
          </p:nvGrpSpPr>
          <p:grpSpPr>
            <a:xfrm>
              <a:off x="9328150" y="2034809"/>
              <a:ext cx="2047875" cy="1838325"/>
              <a:chOff x="8959817" y="2064114"/>
              <a:chExt cx="2047875" cy="183832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FDDF9F81-AC70-4255-ADA5-5CBF78B3255C}"/>
                  </a:ext>
                </a:extLst>
              </p:cNvPr>
              <p:cNvSpPr/>
              <p:nvPr/>
            </p:nvSpPr>
            <p:spPr>
              <a:xfrm>
                <a:off x="8959817" y="2064114"/>
                <a:ext cx="2047875" cy="1838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Picture 2" descr="https://wikidocs.net/images/page/22893/dotproductattention5_final_final.PNG">
                <a:extLst>
                  <a:ext uri="{FF2B5EF4-FFF2-40B4-BE49-F238E27FC236}">
                    <a16:creationId xmlns:a16="http://schemas.microsoft.com/office/drawing/2014/main" id="{12C13A34-40B8-4B72-8BAE-F1220D140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18" b="42121" l="45361" r="69072">
                            <a14:foregroundMark x1="49043" y1="4242" x2="55376" y2="4545"/>
                            <a14:foregroundMark x1="55376" y1="4545" x2="61708" y2="3636"/>
                            <a14:foregroundMark x1="61708" y1="3636" x2="69219" y2="3636"/>
                            <a14:foregroundMark x1="67894" y1="5758" x2="48601" y2="5758"/>
                            <a14:foregroundMark x1="48601" y1="5758" x2="69072" y2="3333"/>
                            <a14:foregroundMark x1="61414" y1="6667" x2="54050" y2="7576"/>
                            <a14:foregroundMark x1="54050" y1="7576" x2="69514" y2="5455"/>
                            <a14:foregroundMark x1="69514" y1="5455" x2="50368" y2="5152"/>
                            <a14:foregroundMark x1="50368" y1="5152" x2="63476" y2="5152"/>
                            <a14:foregroundMark x1="63476" y1="5152" x2="46539" y2="5455"/>
                            <a14:foregroundMark x1="46539" y1="5455" x2="48748" y2="5758"/>
                            <a14:foregroundMark x1="56996" y1="6364" x2="49043" y2="6061"/>
                            <a14:foregroundMark x1="49043" y1="6061" x2="54492" y2="6970"/>
                            <a14:foregroundMark x1="54492" y1="6970" x2="61561" y2="4848"/>
                            <a14:foregroundMark x1="61561" y1="4848" x2="53756" y2="5455"/>
                            <a14:foregroundMark x1="53756" y1="5455" x2="62739" y2="6667"/>
                            <a14:foregroundMark x1="62739" y1="6667" x2="50810" y2="6364"/>
                            <a14:foregroundMark x1="50810" y1="6364" x2="60677" y2="7576"/>
                            <a14:foregroundMark x1="60677" y1="7576" x2="55670" y2="3333"/>
                            <a14:foregroundMark x1="55670" y1="3333" x2="45214" y2="7576"/>
                            <a14:foregroundMark x1="45214" y1="7576" x2="55081" y2="12424"/>
                            <a14:foregroundMark x1="55081" y1="12424" x2="63770" y2="10000"/>
                            <a14:foregroundMark x1="63770" y1="10000" x2="57732" y2="15152"/>
                            <a14:foregroundMark x1="57732" y1="15152" x2="59794" y2="25152"/>
                            <a14:foregroundMark x1="59794" y1="25152" x2="58468" y2="36364"/>
                            <a14:foregroundMark x1="58468" y1="36364" x2="56848" y2="19697"/>
                            <a14:foregroundMark x1="56848" y1="19697" x2="56996" y2="31212"/>
                            <a14:foregroundMark x1="56996" y1="31212" x2="55523" y2="11212"/>
                            <a14:foregroundMark x1="55523" y1="11212" x2="55228" y2="33030"/>
                            <a14:foregroundMark x1="55228" y1="33030" x2="55081" y2="21515"/>
                            <a14:foregroundMark x1="55081" y1="21515" x2="55965" y2="33939"/>
                            <a14:foregroundMark x1="55965" y1="33939" x2="56112" y2="22424"/>
                            <a14:foregroundMark x1="56112" y1="22424" x2="57143" y2="40606"/>
                            <a14:foregroundMark x1="57143" y1="40606" x2="57732" y2="28182"/>
                            <a14:foregroundMark x1="57732" y1="28182" x2="58910" y2="39697"/>
                            <a14:foregroundMark x1="58910" y1="39697" x2="59205" y2="25758"/>
                            <a14:foregroundMark x1="59205" y1="25758" x2="59941" y2="37879"/>
                            <a14:foregroundMark x1="59941" y1="37879" x2="60088" y2="17273"/>
                            <a14:foregroundMark x1="60088" y1="17273" x2="60825" y2="41515"/>
                            <a14:foregroundMark x1="60825" y1="41515" x2="58910" y2="19697"/>
                            <a14:foregroundMark x1="58910" y1="19697" x2="63034" y2="46970"/>
                            <a14:foregroundMark x1="63034" y1="46970" x2="62150" y2="18182"/>
                            <a14:foregroundMark x1="62150" y1="18182" x2="60530" y2="45758"/>
                            <a14:foregroundMark x1="60530" y1="45758" x2="58616" y2="34242"/>
                            <a14:foregroundMark x1="58616" y1="34242" x2="60088" y2="45152"/>
                            <a14:foregroundMark x1="60088" y1="45152" x2="60236" y2="23636"/>
                            <a14:foregroundMark x1="60236" y1="23636" x2="58910" y2="40909"/>
                            <a14:foregroundMark x1="58910" y1="40909" x2="58763" y2="18182"/>
                            <a14:foregroundMark x1="58763" y1="18182" x2="59499" y2="33333"/>
                            <a14:foregroundMark x1="59499" y1="33333" x2="59205" y2="18182"/>
                            <a14:foregroundMark x1="59205" y1="18182" x2="61708" y2="32424"/>
                            <a14:foregroundMark x1="61708" y1="32424" x2="62592" y2="16970"/>
                            <a14:foregroundMark x1="62592" y1="16970" x2="62739" y2="30606"/>
                            <a14:foregroundMark x1="62739" y1="30606" x2="61856" y2="16061"/>
                            <a14:foregroundMark x1="61856" y1="16061" x2="66274" y2="9394"/>
                            <a14:foregroundMark x1="66274" y1="9394" x2="57732" y2="9394"/>
                            <a14:foregroundMark x1="57732" y1="9394" x2="68483" y2="6667"/>
                            <a14:foregroundMark x1="68483" y1="6667" x2="55376" y2="6667"/>
                            <a14:foregroundMark x1="55376" y1="6667" x2="63770" y2="3333"/>
                            <a14:foregroundMark x1="63770" y1="3333" x2="47128" y2="3939"/>
                            <a14:foregroundMark x1="47128" y1="3939" x2="53608" y2="5152"/>
                            <a14:foregroundMark x1="53608" y1="5152" x2="62003" y2="3030"/>
                            <a14:foregroundMark x1="62003" y1="3030" x2="45361" y2="4848"/>
                            <a14:foregroundMark x1="45361" y1="4848" x2="55376" y2="5758"/>
                            <a14:foregroundMark x1="55376" y1="5758" x2="61119" y2="4242"/>
                            <a14:foregroundMark x1="61119" y1="4242" x2="67305" y2="5152"/>
                            <a14:foregroundMark x1="68630" y1="6364" x2="68041" y2="7879"/>
                            <a14:foregroundMark x1="68336" y1="2727" x2="54197" y2="5152"/>
                            <a14:foregroundMark x1="54197" y1="5152" x2="53608" y2="15758"/>
                            <a14:foregroundMark x1="53608" y1="15758" x2="57732" y2="32424"/>
                            <a14:foregroundMark x1="57732" y1="32424" x2="58174" y2="37273"/>
                            <a14:foregroundMark x1="56996" y1="30000" x2="56996" y2="42424"/>
                            <a14:foregroundMark x1="55965" y1="32424" x2="56259" y2="42424"/>
                            <a14:foregroundMark x1="67305" y1="7576" x2="68630" y2="6061"/>
                            <a14:foregroundMark x1="68925" y1="7879" x2="66568" y2="8788"/>
                            <a14:foregroundMark x1="67599" y1="8182" x2="69072" y2="9394"/>
                            <a14:backgroundMark x1="66274" y1="33636" x2="74080" y2="32727"/>
                            <a14:backgroundMark x1="74080" y1="32727" x2="75110" y2="32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677" t="731" r="29943" b="57933"/>
              <a:stretch/>
            </p:blipFill>
            <p:spPr bwMode="auto">
              <a:xfrm>
                <a:off x="8959817" y="2064114"/>
                <a:ext cx="2047875" cy="1838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8208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 Seq2seq + Attention (4) Concatenate</a:t>
            </a:r>
            <a:endParaRPr lang="ko-KR" altLang="en-US" sz="36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 descr="https://wikidocs.net/images/page/22893/dotproductattention5_final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3" y="1357188"/>
            <a:ext cx="10221167" cy="496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B791D988-2B7B-44B9-8FA3-F6788E293D7E}"/>
              </a:ext>
            </a:extLst>
          </p:cNvPr>
          <p:cNvSpPr/>
          <p:nvPr/>
        </p:nvSpPr>
        <p:spPr>
          <a:xfrm>
            <a:off x="9854052" y="1173039"/>
            <a:ext cx="1448948" cy="3678362"/>
          </a:xfrm>
          <a:prstGeom prst="roundRect">
            <a:avLst/>
          </a:prstGeom>
          <a:noFill/>
          <a:ln w="57150">
            <a:solidFill>
              <a:srgbClr val="FF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FB22368-4557-42B5-A46B-FE362A8EE3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375" y="17463"/>
                <a:ext cx="10967650" cy="87947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3600" b="1" dirty="0"/>
                  <a:t>5. Seq2seq + Attention (5)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ko-KR" sz="3600" b="1" i="1" baseline="-2500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sz="3600" b="1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FB22368-4557-42B5-A46B-FE362A8E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5" y="17463"/>
                <a:ext cx="10967650" cy="879475"/>
              </a:xfrm>
              <a:prstGeom prst="rect">
                <a:avLst/>
              </a:prstGeom>
              <a:blipFill rotWithShape="0">
                <a:blip r:embed="rId3"/>
                <a:stretch>
                  <a:fillRect l="-1723" b="-256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https://wikidocs.net/images/page/22893/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200" y="2437360"/>
            <a:ext cx="5763825" cy="262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344DC77E-D8D9-4243-9CA5-FB6BBC422FD1}"/>
                  </a:ext>
                </a:extLst>
              </p:cNvPr>
              <p:cNvSpPr/>
              <p:nvPr/>
            </p:nvSpPr>
            <p:spPr>
              <a:xfrm>
                <a:off x="1192189" y="2722167"/>
                <a:ext cx="3675494" cy="2060362"/>
              </a:xfrm>
              <a:prstGeom prst="roundRect">
                <a:avLst/>
              </a:prstGeom>
              <a:solidFill>
                <a:srgbClr val="FF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6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Arial" panose="020B0604020202020204" pitchFamily="34" charset="0"/>
                  </a:rPr>
                  <a:t>출력 층 연산의 입력</a:t>
                </a:r>
                <a:endParaRPr lang="en-US" altLang="ko-KR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endParaRPr>
              </a:p>
              <a:p>
                <a:pPr lvl="0" algn="ctr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endParaRPr>
              </a:p>
              <a:p>
                <a:pPr algn="ctr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ko-KR" sz="20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ko-KR" sz="2000" b="1" i="1" baseline="-250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  <m:r>
                        <a:rPr lang="en-US" altLang="ko-KR" sz="2000" b="1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1" i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𝒕𝒂𝒏𝒉</m:t>
                      </m:r>
                      <m:d>
                        <m:dPr>
                          <m:ctrlPr>
                            <a:rPr lang="en-US" altLang="ko-KR" sz="20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1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altLang="ko-KR" sz="2000" b="1" i="1" baseline="-2500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0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0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ko-KR" sz="2000" b="1" i="1" baseline="-2500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20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ko-KR" sz="2000" b="1" i="1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𝒔𝒕</m:t>
                              </m:r>
                            </m:e>
                          </m:d>
                          <m:r>
                            <a:rPr lang="en-US" altLang="ko-KR" sz="20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000" b="1" i="1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𝒃𝒄</m:t>
                          </m:r>
                        </m:e>
                      </m:d>
                    </m:oMath>
                  </m:oMathPara>
                </a14:m>
                <a:endParaRPr lang="ko-KR" altLang="ko-KR" b="1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lvl="0" algn="ctr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b="1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44DC77E-D8D9-4243-9CA5-FB6BBC422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89" y="2722167"/>
                <a:ext cx="3675494" cy="2060362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B7A6A7-3AA0-4945-BF9C-E5C86F86F317}"/>
              </a:ext>
            </a:extLst>
          </p:cNvPr>
          <p:cNvCxnSpPr>
            <a:cxnSpLocks/>
          </p:cNvCxnSpPr>
          <p:nvPr/>
        </p:nvCxnSpPr>
        <p:spPr>
          <a:xfrm flipV="1">
            <a:off x="408375" y="887350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75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 Seq2seq +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BBF9448-BAFE-493C-9CD6-893A7D505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2" t="13076" r="12950" b="8015"/>
          <a:stretch/>
        </p:blipFill>
        <p:spPr>
          <a:xfrm>
            <a:off x="546256" y="1276957"/>
            <a:ext cx="9388854" cy="54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0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6. Bi-direction model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ABBD39-2928-43D9-B4AF-130FE3233E8C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750BD2FC-AF7F-4B96-8C0B-D330DB027511}"/>
              </a:ext>
            </a:extLst>
          </p:cNvPr>
          <p:cNvGrpSpPr/>
          <p:nvPr/>
        </p:nvGrpSpPr>
        <p:grpSpPr>
          <a:xfrm>
            <a:off x="1185565" y="1179719"/>
            <a:ext cx="5081166" cy="5372464"/>
            <a:chOff x="252834" y="1304147"/>
            <a:chExt cx="5081166" cy="5372464"/>
          </a:xfrm>
        </p:grpSpPr>
        <p:pic>
          <p:nvPicPr>
            <p:cNvPr id="10" name="Picture 8" descr="https://wikidocs.net/images/page/24996/%EB%8B%A8%EC%96%B4%ED%86%A0%ED%81%B0%EB%93%A4%EC%9D%B4.PNG">
              <a:extLst>
                <a:ext uri="{FF2B5EF4-FFF2-40B4-BE49-F238E27FC236}">
                  <a16:creationId xmlns:a16="http://schemas.microsoft.com/office/drawing/2014/main" id="{D6BA8B13-DE9F-45EF-B422-9BAAC1515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738"/>
            <a:stretch/>
          </p:blipFill>
          <p:spPr bwMode="auto">
            <a:xfrm>
              <a:off x="252834" y="2724735"/>
              <a:ext cx="5081166" cy="3951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모서리가 둥근 직사각형 7">
                  <a:extLst>
                    <a:ext uri="{FF2B5EF4-FFF2-40B4-BE49-F238E27FC236}">
                      <a16:creationId xmlns:a16="http://schemas.microsoft.com/office/drawing/2014/main" id="{DBE250A7-FC9D-4AFA-AA41-960FC0E1ED4B}"/>
                    </a:ext>
                  </a:extLst>
                </p:cNvPr>
                <p:cNvSpPr/>
                <p:nvPr/>
              </p:nvSpPr>
              <p:spPr>
                <a:xfrm>
                  <a:off x="622616" y="2677156"/>
                  <a:ext cx="555435" cy="513630"/>
                </a:xfrm>
                <a:prstGeom prst="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 smtClean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2" name="모서리가 둥근 직사각형 7">
                  <a:extLst>
                    <a:ext uri="{FF2B5EF4-FFF2-40B4-BE49-F238E27FC236}">
                      <a16:creationId xmlns:a16="http://schemas.microsoft.com/office/drawing/2014/main" id="{DBE250A7-FC9D-4AFA-AA41-960FC0E1E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16" y="2677156"/>
                  <a:ext cx="555435" cy="5136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0E9D5146-50A5-458F-9242-A5280074FD95}"/>
                    </a:ext>
                  </a:extLst>
                </p:cNvPr>
                <p:cNvSpPr/>
                <p:nvPr/>
              </p:nvSpPr>
              <p:spPr>
                <a:xfrm>
                  <a:off x="1890457" y="2677156"/>
                  <a:ext cx="555435" cy="513630"/>
                </a:xfrm>
                <a:prstGeom prst="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3" name="모서리가 둥근 직사각형 13">
                  <a:extLst>
                    <a:ext uri="{FF2B5EF4-FFF2-40B4-BE49-F238E27FC236}">
                      <a16:creationId xmlns:a16="http://schemas.microsoft.com/office/drawing/2014/main" id="{0E9D5146-50A5-458F-9242-A5280074FD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457" y="2677156"/>
                  <a:ext cx="555435" cy="5136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모서리가 둥근 직사각형 14">
                  <a:extLst>
                    <a:ext uri="{FF2B5EF4-FFF2-40B4-BE49-F238E27FC236}">
                      <a16:creationId xmlns:a16="http://schemas.microsoft.com/office/drawing/2014/main" id="{A2D62BF9-8E05-474D-893E-977A7C319FD5}"/>
                    </a:ext>
                  </a:extLst>
                </p:cNvPr>
                <p:cNvSpPr/>
                <p:nvPr/>
              </p:nvSpPr>
              <p:spPr>
                <a:xfrm>
                  <a:off x="4426139" y="2677156"/>
                  <a:ext cx="555435" cy="513630"/>
                </a:xfrm>
                <a:prstGeom prst="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𝒉</m:t>
                            </m:r>
                            <m:r>
                              <a:rPr lang="en-US" altLang="ko-KR" b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𝟒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4" name="모서리가 둥근 직사각형 14">
                  <a:extLst>
                    <a:ext uri="{FF2B5EF4-FFF2-40B4-BE49-F238E27FC236}">
                      <a16:creationId xmlns:a16="http://schemas.microsoft.com/office/drawing/2014/main" id="{A2D62BF9-8E05-474D-893E-977A7C319F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139" y="2677156"/>
                  <a:ext cx="555435" cy="5136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4C3571-F7DC-46A6-8CF9-A652D27FCA90}"/>
                </a:ext>
              </a:extLst>
            </p:cNvPr>
            <p:cNvSpPr/>
            <p:nvPr/>
          </p:nvSpPr>
          <p:spPr>
            <a:xfrm>
              <a:off x="269734" y="1304147"/>
              <a:ext cx="1620723" cy="396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/>
                <a:t>hidden state</a:t>
              </a:r>
              <a:endParaRPr lang="ko-KR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AB693D45-A764-4A00-8B3C-EC84D2720D65}"/>
                    </a:ext>
                  </a:extLst>
                </p:cNvPr>
                <p:cNvSpPr/>
                <p:nvPr/>
              </p:nvSpPr>
              <p:spPr>
                <a:xfrm>
                  <a:off x="3158299" y="2669826"/>
                  <a:ext cx="555435" cy="513630"/>
                </a:xfrm>
                <a:prstGeom prst="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3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16" name="모서리가 둥근 직사각형 25">
                  <a:extLst>
                    <a:ext uri="{FF2B5EF4-FFF2-40B4-BE49-F238E27FC236}">
                      <a16:creationId xmlns:a16="http://schemas.microsoft.com/office/drawing/2014/main" id="{AB693D45-A764-4A00-8B3C-EC84D2720D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299" y="2669826"/>
                  <a:ext cx="555435" cy="5136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4BD6F3-EB83-436B-9B4E-4F3B376FFC01}"/>
                </a:ext>
              </a:extLst>
            </p:cNvPr>
            <p:cNvSpPr/>
            <p:nvPr/>
          </p:nvSpPr>
          <p:spPr>
            <a:xfrm>
              <a:off x="252834" y="1304209"/>
              <a:ext cx="5037222" cy="2016547"/>
            </a:xfrm>
            <a:prstGeom prst="rect">
              <a:avLst/>
            </a:prstGeom>
            <a:noFill/>
            <a:ln w="28575">
              <a:solidFill>
                <a:srgbClr val="FFC1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4E87436-8FC0-4681-B6A2-784BE830A0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525" y="3190786"/>
              <a:ext cx="809" cy="5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BE12B685-520A-440D-B071-5C65BE594C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68175" y="3190786"/>
              <a:ext cx="5526" cy="5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9C3B364-E5CB-4409-A6FC-398CBEAB80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03857" y="3190786"/>
              <a:ext cx="2680" cy="5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C5C34F7A-A719-47CC-9B4A-EAD1C9FDC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3118" y="3183456"/>
              <a:ext cx="2899" cy="57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모서리가 둥근 직사각형 7">
                  <a:extLst>
                    <a:ext uri="{FF2B5EF4-FFF2-40B4-BE49-F238E27FC236}">
                      <a16:creationId xmlns:a16="http://schemas.microsoft.com/office/drawing/2014/main" id="{4181631A-6C31-4C39-8BBC-E8A122E8B089}"/>
                    </a:ext>
                  </a:extLst>
                </p:cNvPr>
                <p:cNvSpPr/>
                <p:nvPr/>
              </p:nvSpPr>
              <p:spPr>
                <a:xfrm>
                  <a:off x="622617" y="1752600"/>
                  <a:ext cx="555435" cy="513630"/>
                </a:xfrm>
                <a:prstGeom prst="rect">
                  <a:avLst/>
                </a:prstGeom>
                <a:solidFill>
                  <a:srgbClr val="A453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⃖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 smtClean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1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3" name="모서리가 둥근 직사각형 7">
                  <a:extLst>
                    <a:ext uri="{FF2B5EF4-FFF2-40B4-BE49-F238E27FC236}">
                      <a16:creationId xmlns:a16="http://schemas.microsoft.com/office/drawing/2014/main" id="{4181631A-6C31-4C39-8BBC-E8A122E8B0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17" y="1752600"/>
                  <a:ext cx="555435" cy="5136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모서리가 둥근 직사각형 13">
                  <a:extLst>
                    <a:ext uri="{FF2B5EF4-FFF2-40B4-BE49-F238E27FC236}">
                      <a16:creationId xmlns:a16="http://schemas.microsoft.com/office/drawing/2014/main" id="{F8E57490-811B-4FE2-AE33-070D59CDB0EF}"/>
                    </a:ext>
                  </a:extLst>
                </p:cNvPr>
                <p:cNvSpPr/>
                <p:nvPr/>
              </p:nvSpPr>
              <p:spPr>
                <a:xfrm>
                  <a:off x="1890458" y="1752600"/>
                  <a:ext cx="555435" cy="513630"/>
                </a:xfrm>
                <a:prstGeom prst="rect">
                  <a:avLst/>
                </a:prstGeom>
                <a:solidFill>
                  <a:srgbClr val="A453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⃖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2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4" name="모서리가 둥근 직사각형 13">
                  <a:extLst>
                    <a:ext uri="{FF2B5EF4-FFF2-40B4-BE49-F238E27FC236}">
                      <a16:creationId xmlns:a16="http://schemas.microsoft.com/office/drawing/2014/main" id="{F8E57490-811B-4FE2-AE33-070D59CDB0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458" y="1752600"/>
                  <a:ext cx="555435" cy="51363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모서리가 둥근 직사각형 14">
                  <a:extLst>
                    <a:ext uri="{FF2B5EF4-FFF2-40B4-BE49-F238E27FC236}">
                      <a16:creationId xmlns:a16="http://schemas.microsoft.com/office/drawing/2014/main" id="{0F564D05-5022-4773-A24E-8BADBAD5D32C}"/>
                    </a:ext>
                  </a:extLst>
                </p:cNvPr>
                <p:cNvSpPr/>
                <p:nvPr/>
              </p:nvSpPr>
              <p:spPr>
                <a:xfrm>
                  <a:off x="4426140" y="1752600"/>
                  <a:ext cx="555435" cy="513630"/>
                </a:xfrm>
                <a:prstGeom prst="rect">
                  <a:avLst/>
                </a:prstGeom>
                <a:solidFill>
                  <a:srgbClr val="A453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⃖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>
                                <a:solidFill>
                                  <a:schemeClr val="tx1"/>
                                </a:solidFill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</a:rPr>
                              <m:t>4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5" name="모서리가 둥근 직사각형 14">
                  <a:extLst>
                    <a:ext uri="{FF2B5EF4-FFF2-40B4-BE49-F238E27FC236}">
                      <a16:creationId xmlns:a16="http://schemas.microsoft.com/office/drawing/2014/main" id="{0F564D05-5022-4773-A24E-8BADBAD5D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140" y="1752600"/>
                  <a:ext cx="555435" cy="51363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모서리가 둥근 직사각형 25">
                  <a:extLst>
                    <a:ext uri="{FF2B5EF4-FFF2-40B4-BE49-F238E27FC236}">
                      <a16:creationId xmlns:a16="http://schemas.microsoft.com/office/drawing/2014/main" id="{8A2482D1-8221-4780-8600-7AB1562A8F1C}"/>
                    </a:ext>
                  </a:extLst>
                </p:cNvPr>
                <p:cNvSpPr/>
                <p:nvPr/>
              </p:nvSpPr>
              <p:spPr>
                <a:xfrm>
                  <a:off x="3158300" y="1745270"/>
                  <a:ext cx="555435" cy="513630"/>
                </a:xfrm>
                <a:prstGeom prst="rect">
                  <a:avLst/>
                </a:prstGeom>
                <a:solidFill>
                  <a:srgbClr val="A453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⃖"/>
                            <m:ctrlPr>
                              <a:rPr lang="ko-KR" alt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ko-KR" b="1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h</m:t>
                            </m:r>
                            <m:r>
                              <m:rPr>
                                <m:nor/>
                              </m:rPr>
                              <a:rPr lang="en-US" altLang="ko-KR" b="1" baseline="-25000" dirty="0">
                                <a:solidFill>
                                  <a:schemeClr val="tx1"/>
                                </a:solidFill>
                                <a:latin typeface="+mj-lt"/>
                                <a:ea typeface="+mj-ea"/>
                                <a:cs typeface="+mj-cs"/>
                              </a:rPr>
                              <m:t>3</m:t>
                            </m:r>
                          </m:e>
                        </m:acc>
                      </m:oMath>
                    </m:oMathPara>
                  </a14:m>
                  <a:endParaRPr lang="ko-KR" altLang="en-US" b="1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endParaRPr>
                </a:p>
              </p:txBody>
            </p:sp>
          </mc:Choice>
          <mc:Fallback xmlns="">
            <p:sp>
              <p:nvSpPr>
                <p:cNvPr id="26" name="모서리가 둥근 직사각형 25">
                  <a:extLst>
                    <a:ext uri="{FF2B5EF4-FFF2-40B4-BE49-F238E27FC236}">
                      <a16:creationId xmlns:a16="http://schemas.microsoft.com/office/drawing/2014/main" id="{8A2482D1-8221-4780-8600-7AB1562A8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8300" y="1745270"/>
                  <a:ext cx="555435" cy="5136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4229274E-19D3-4D2B-8CCE-07F3C774A7EC}"/>
                </a:ext>
              </a:extLst>
            </p:cNvPr>
            <p:cNvCxnSpPr>
              <a:cxnSpLocks/>
            </p:cNvCxnSpPr>
            <p:nvPr/>
          </p:nvCxnSpPr>
          <p:spPr>
            <a:xfrm>
              <a:off x="1178051" y="2933971"/>
              <a:ext cx="712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FBF7C6A-04FD-4BCB-998A-211BD2C467AE}"/>
                </a:ext>
              </a:extLst>
            </p:cNvPr>
            <p:cNvCxnSpPr>
              <a:cxnSpLocks/>
            </p:cNvCxnSpPr>
            <p:nvPr/>
          </p:nvCxnSpPr>
          <p:spPr>
            <a:xfrm>
              <a:off x="2445892" y="2933971"/>
              <a:ext cx="7124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06C572E-DAD8-4B6B-958F-8C56F0F0EED8}"/>
                </a:ext>
              </a:extLst>
            </p:cNvPr>
            <p:cNvCxnSpPr>
              <a:cxnSpLocks/>
            </p:cNvCxnSpPr>
            <p:nvPr/>
          </p:nvCxnSpPr>
          <p:spPr>
            <a:xfrm>
              <a:off x="3713734" y="2926641"/>
              <a:ext cx="712405" cy="7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127576B-7AF6-47E0-A254-086EA014C6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13735" y="2002085"/>
              <a:ext cx="712405" cy="7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BA9D166A-AD92-4C53-B730-D156FC78D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45893" y="2002085"/>
              <a:ext cx="712407" cy="7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78F5061B-A1D7-4346-944A-17CC65DD71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8052" y="2009415"/>
              <a:ext cx="7124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화살표: 오른쪽으로 구부러짐 47">
              <a:extLst>
                <a:ext uri="{FF2B5EF4-FFF2-40B4-BE49-F238E27FC236}">
                  <a16:creationId xmlns:a16="http://schemas.microsoft.com/office/drawing/2014/main" id="{8E8F6635-30E6-415F-B20D-3B2206188602}"/>
                </a:ext>
              </a:extLst>
            </p:cNvPr>
            <p:cNvSpPr/>
            <p:nvPr/>
          </p:nvSpPr>
          <p:spPr>
            <a:xfrm rot="11490108">
              <a:off x="1083125" y="2092303"/>
              <a:ext cx="284208" cy="1715357"/>
            </a:xfrm>
            <a:prstGeom prst="curvedRightArrow">
              <a:avLst>
                <a:gd name="adj1" fmla="val 0"/>
                <a:gd name="adj2" fmla="val 21538"/>
                <a:gd name="adj3" fmla="val 1758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화살표: 오른쪽으로 구부러짐 100">
              <a:extLst>
                <a:ext uri="{FF2B5EF4-FFF2-40B4-BE49-F238E27FC236}">
                  <a16:creationId xmlns:a16="http://schemas.microsoft.com/office/drawing/2014/main" id="{27BE617D-519C-406D-80B0-34B354AD044D}"/>
                </a:ext>
              </a:extLst>
            </p:cNvPr>
            <p:cNvSpPr/>
            <p:nvPr/>
          </p:nvSpPr>
          <p:spPr>
            <a:xfrm rot="11490108">
              <a:off x="2340162" y="2088283"/>
              <a:ext cx="284208" cy="1715357"/>
            </a:xfrm>
            <a:prstGeom prst="curvedRightArrow">
              <a:avLst>
                <a:gd name="adj1" fmla="val 0"/>
                <a:gd name="adj2" fmla="val 21538"/>
                <a:gd name="adj3" fmla="val 1758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화살표: 오른쪽으로 구부러짐 101">
              <a:extLst>
                <a:ext uri="{FF2B5EF4-FFF2-40B4-BE49-F238E27FC236}">
                  <a16:creationId xmlns:a16="http://schemas.microsoft.com/office/drawing/2014/main" id="{E4F1FD86-6951-4174-A458-F677D8EAA4D0}"/>
                </a:ext>
              </a:extLst>
            </p:cNvPr>
            <p:cNvSpPr/>
            <p:nvPr/>
          </p:nvSpPr>
          <p:spPr>
            <a:xfrm rot="11490108">
              <a:off x="3607647" y="2073136"/>
              <a:ext cx="284208" cy="1715357"/>
            </a:xfrm>
            <a:prstGeom prst="curvedRightArrow">
              <a:avLst>
                <a:gd name="adj1" fmla="val 0"/>
                <a:gd name="adj2" fmla="val 21538"/>
                <a:gd name="adj3" fmla="val 1758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화살표: 오른쪽으로 구부러짐 102">
              <a:extLst>
                <a:ext uri="{FF2B5EF4-FFF2-40B4-BE49-F238E27FC236}">
                  <a16:creationId xmlns:a16="http://schemas.microsoft.com/office/drawing/2014/main" id="{7AF9A2A2-7D12-4A19-A4C2-1BDF051CA3DE}"/>
                </a:ext>
              </a:extLst>
            </p:cNvPr>
            <p:cNvSpPr/>
            <p:nvPr/>
          </p:nvSpPr>
          <p:spPr>
            <a:xfrm rot="11490108">
              <a:off x="4884746" y="2092303"/>
              <a:ext cx="284208" cy="1715357"/>
            </a:xfrm>
            <a:prstGeom prst="curvedRightArrow">
              <a:avLst>
                <a:gd name="adj1" fmla="val 0"/>
                <a:gd name="adj2" fmla="val 21538"/>
                <a:gd name="adj3" fmla="val 17589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F56FECA-2482-4076-87D5-763D800B2C88}"/>
              </a:ext>
            </a:extLst>
          </p:cNvPr>
          <p:cNvSpPr/>
          <p:nvPr/>
        </p:nvSpPr>
        <p:spPr>
          <a:xfrm>
            <a:off x="7304512" y="1179719"/>
            <a:ext cx="3477788" cy="1886639"/>
          </a:xfrm>
          <a:prstGeom prst="rect">
            <a:avLst/>
          </a:prstGeom>
          <a:noFill/>
          <a:ln w="28575">
            <a:solidFill>
              <a:srgbClr val="FF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모서리가 둥근 직사각형 7">
                <a:extLst>
                  <a:ext uri="{FF2B5EF4-FFF2-40B4-BE49-F238E27FC236}">
                    <a16:creationId xmlns:a16="http://schemas.microsoft.com/office/drawing/2014/main" id="{0FE3E868-E399-45F9-A16B-762AE84E0D90}"/>
                  </a:ext>
                </a:extLst>
              </p:cNvPr>
              <p:cNvSpPr/>
              <p:nvPr/>
            </p:nvSpPr>
            <p:spPr>
              <a:xfrm>
                <a:off x="7596844" y="2269670"/>
                <a:ext cx="555435" cy="513630"/>
              </a:xfrm>
              <a:prstGeom prst="rect">
                <a:avLst/>
              </a:prstGeom>
              <a:solidFill>
                <a:srgbClr val="FF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3" name="모서리가 둥근 직사각형 7">
                <a:extLst>
                  <a:ext uri="{FF2B5EF4-FFF2-40B4-BE49-F238E27FC236}">
                    <a16:creationId xmlns:a16="http://schemas.microsoft.com/office/drawing/2014/main" id="{0FE3E868-E399-45F9-A16B-762AE84E0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844" y="2269670"/>
                <a:ext cx="555435" cy="5136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모서리가 둥근 직사각형 13">
                <a:extLst>
                  <a:ext uri="{FF2B5EF4-FFF2-40B4-BE49-F238E27FC236}">
                    <a16:creationId xmlns:a16="http://schemas.microsoft.com/office/drawing/2014/main" id="{34448228-C47D-478E-A361-50810CB6AC1B}"/>
                  </a:ext>
                </a:extLst>
              </p:cNvPr>
              <p:cNvSpPr/>
              <p:nvPr/>
            </p:nvSpPr>
            <p:spPr>
              <a:xfrm>
                <a:off x="8414314" y="2269670"/>
                <a:ext cx="550564" cy="513630"/>
              </a:xfrm>
              <a:prstGeom prst="rect">
                <a:avLst/>
              </a:prstGeom>
              <a:solidFill>
                <a:srgbClr val="FF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4" name="모서리가 둥근 직사각형 13">
                <a:extLst>
                  <a:ext uri="{FF2B5EF4-FFF2-40B4-BE49-F238E27FC236}">
                    <a16:creationId xmlns:a16="http://schemas.microsoft.com/office/drawing/2014/main" id="{34448228-C47D-478E-A361-50810CB6A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314" y="2269670"/>
                <a:ext cx="550564" cy="5136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모서리가 둥근 직사각형 14">
                <a:extLst>
                  <a:ext uri="{FF2B5EF4-FFF2-40B4-BE49-F238E27FC236}">
                    <a16:creationId xmlns:a16="http://schemas.microsoft.com/office/drawing/2014/main" id="{33670521-6E76-4848-AF19-E4624BF9A03F}"/>
                  </a:ext>
                </a:extLst>
              </p:cNvPr>
              <p:cNvSpPr/>
              <p:nvPr/>
            </p:nvSpPr>
            <p:spPr>
              <a:xfrm>
                <a:off x="10013149" y="2285419"/>
                <a:ext cx="550206" cy="513630"/>
              </a:xfrm>
              <a:prstGeom prst="rect">
                <a:avLst/>
              </a:prstGeom>
              <a:solidFill>
                <a:srgbClr val="FF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a:rPr lang="en-US" altLang="ko-KR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𝒉</m:t>
                          </m:r>
                          <m:r>
                            <a:rPr lang="en-US" altLang="ko-KR" b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𝟒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5" name="모서리가 둥근 직사각형 14">
                <a:extLst>
                  <a:ext uri="{FF2B5EF4-FFF2-40B4-BE49-F238E27FC236}">
                    <a16:creationId xmlns:a16="http://schemas.microsoft.com/office/drawing/2014/main" id="{33670521-6E76-4848-AF19-E4624BF9A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149" y="2285419"/>
                <a:ext cx="550206" cy="5136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모서리가 둥근 직사각형 25">
                <a:extLst>
                  <a:ext uri="{FF2B5EF4-FFF2-40B4-BE49-F238E27FC236}">
                    <a16:creationId xmlns:a16="http://schemas.microsoft.com/office/drawing/2014/main" id="{6492EF89-D99E-4548-BB33-FB396A6D16D8}"/>
                  </a:ext>
                </a:extLst>
              </p:cNvPr>
              <p:cNvSpPr/>
              <p:nvPr/>
            </p:nvSpPr>
            <p:spPr>
              <a:xfrm>
                <a:off x="9216524" y="2289296"/>
                <a:ext cx="555435" cy="513630"/>
              </a:xfrm>
              <a:prstGeom prst="rect">
                <a:avLst/>
              </a:prstGeom>
              <a:solidFill>
                <a:srgbClr val="FFC1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6" name="모서리가 둥근 직사각형 25">
                <a:extLst>
                  <a:ext uri="{FF2B5EF4-FFF2-40B4-BE49-F238E27FC236}">
                    <a16:creationId xmlns:a16="http://schemas.microsoft.com/office/drawing/2014/main" id="{6492EF89-D99E-4548-BB33-FB396A6D1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524" y="2289296"/>
                <a:ext cx="555435" cy="513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모서리가 둥근 직사각형 7">
                <a:extLst>
                  <a:ext uri="{FF2B5EF4-FFF2-40B4-BE49-F238E27FC236}">
                    <a16:creationId xmlns:a16="http://schemas.microsoft.com/office/drawing/2014/main" id="{684B1DDE-15D4-4E43-B674-361266EFA289}"/>
                  </a:ext>
                </a:extLst>
              </p:cNvPr>
              <p:cNvSpPr/>
              <p:nvPr/>
            </p:nvSpPr>
            <p:spPr>
              <a:xfrm>
                <a:off x="7596845" y="1771789"/>
                <a:ext cx="555435" cy="513630"/>
              </a:xfrm>
              <a:prstGeom prst="rect">
                <a:avLst/>
              </a:prstGeom>
              <a:solidFill>
                <a:srgbClr val="A45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1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7" name="모서리가 둥근 직사각형 7">
                <a:extLst>
                  <a:ext uri="{FF2B5EF4-FFF2-40B4-BE49-F238E27FC236}">
                    <a16:creationId xmlns:a16="http://schemas.microsoft.com/office/drawing/2014/main" id="{684B1DDE-15D4-4E43-B674-361266EFA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845" y="1771789"/>
                <a:ext cx="555435" cy="513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모서리가 둥근 직사각형 13">
                <a:extLst>
                  <a:ext uri="{FF2B5EF4-FFF2-40B4-BE49-F238E27FC236}">
                    <a16:creationId xmlns:a16="http://schemas.microsoft.com/office/drawing/2014/main" id="{2F09878B-09F2-409F-A7F6-073EADD01025}"/>
                  </a:ext>
                </a:extLst>
              </p:cNvPr>
              <p:cNvSpPr/>
              <p:nvPr/>
            </p:nvSpPr>
            <p:spPr>
              <a:xfrm>
                <a:off x="8409442" y="1771789"/>
                <a:ext cx="555435" cy="513630"/>
              </a:xfrm>
              <a:prstGeom prst="rect">
                <a:avLst/>
              </a:prstGeom>
              <a:solidFill>
                <a:srgbClr val="A45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2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8" name="모서리가 둥근 직사각형 13">
                <a:extLst>
                  <a:ext uri="{FF2B5EF4-FFF2-40B4-BE49-F238E27FC236}">
                    <a16:creationId xmlns:a16="http://schemas.microsoft.com/office/drawing/2014/main" id="{2F09878B-09F2-409F-A7F6-073EADD01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442" y="1771789"/>
                <a:ext cx="555435" cy="5136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모서리가 둥근 직사각형 14">
                <a:extLst>
                  <a:ext uri="{FF2B5EF4-FFF2-40B4-BE49-F238E27FC236}">
                    <a16:creationId xmlns:a16="http://schemas.microsoft.com/office/drawing/2014/main" id="{A968051C-C043-477B-B81A-6E674D9E910F}"/>
                  </a:ext>
                </a:extLst>
              </p:cNvPr>
              <p:cNvSpPr/>
              <p:nvPr/>
            </p:nvSpPr>
            <p:spPr>
              <a:xfrm>
                <a:off x="10007919" y="1771789"/>
                <a:ext cx="555435" cy="513630"/>
              </a:xfrm>
              <a:prstGeom prst="rect">
                <a:avLst/>
              </a:prstGeom>
              <a:solidFill>
                <a:srgbClr val="A45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</a:rPr>
                            <m:t>4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19" name="모서리가 둥근 직사각형 14">
                <a:extLst>
                  <a:ext uri="{FF2B5EF4-FFF2-40B4-BE49-F238E27FC236}">
                    <a16:creationId xmlns:a16="http://schemas.microsoft.com/office/drawing/2014/main" id="{A968051C-C043-477B-B81A-6E674D9E9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19" y="1771789"/>
                <a:ext cx="555435" cy="5136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모서리가 둥근 직사각형 25">
                <a:extLst>
                  <a:ext uri="{FF2B5EF4-FFF2-40B4-BE49-F238E27FC236}">
                    <a16:creationId xmlns:a16="http://schemas.microsoft.com/office/drawing/2014/main" id="{128C9FBB-6E65-43F5-ABF8-0F1005F23676}"/>
                  </a:ext>
                </a:extLst>
              </p:cNvPr>
              <p:cNvSpPr/>
              <p:nvPr/>
            </p:nvSpPr>
            <p:spPr>
              <a:xfrm>
                <a:off x="9211295" y="1775666"/>
                <a:ext cx="555435" cy="513630"/>
              </a:xfrm>
              <a:prstGeom prst="rect">
                <a:avLst/>
              </a:prstGeom>
              <a:solidFill>
                <a:srgbClr val="A453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ko-KR" alt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altLang="ko-KR" b="1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en-US" altLang="ko-KR" b="1" baseline="-25000" dirty="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20" name="모서리가 둥근 직사각형 25">
                <a:extLst>
                  <a:ext uri="{FF2B5EF4-FFF2-40B4-BE49-F238E27FC236}">
                    <a16:creationId xmlns:a16="http://schemas.microsoft.com/office/drawing/2014/main" id="{128C9FBB-6E65-43F5-ABF8-0F1005F23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295" y="1775666"/>
                <a:ext cx="555435" cy="51363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0137987A-5020-45BA-ABA4-CE69BED1A718}"/>
              </a:ext>
            </a:extLst>
          </p:cNvPr>
          <p:cNvSpPr/>
          <p:nvPr/>
        </p:nvSpPr>
        <p:spPr>
          <a:xfrm>
            <a:off x="7397190" y="1246913"/>
            <a:ext cx="1620723" cy="396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hidden state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64562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7. About Wrong Case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1B66FE-1B88-4DDA-B1F0-7F8C0602795B}"/>
              </a:ext>
            </a:extLst>
          </p:cNvPr>
          <p:cNvSpPr/>
          <p:nvPr/>
        </p:nvSpPr>
        <p:spPr>
          <a:xfrm>
            <a:off x="7073596" y="5268125"/>
            <a:ext cx="49025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i="1" dirty="0">
                <a:solidFill>
                  <a:srgbClr val="FF0000"/>
                </a:solidFill>
              </a:rPr>
              <a:t>Teacher Forcing :</a:t>
            </a:r>
          </a:p>
          <a:p>
            <a:pPr algn="ctr"/>
            <a:r>
              <a:rPr lang="en-US" altLang="ko-KR" i="1" dirty="0">
                <a:solidFill>
                  <a:srgbClr val="FF0000"/>
                </a:solidFill>
              </a:rPr>
              <a:t>target word (ground </a:t>
            </a:r>
            <a:r>
              <a:rPr lang="en-US" altLang="ko-KR" b="1" i="1" dirty="0">
                <a:solidFill>
                  <a:srgbClr val="FF0000"/>
                </a:solidFill>
              </a:rPr>
              <a:t>truth</a:t>
            </a:r>
            <a:r>
              <a:rPr lang="en-US" altLang="ko-KR" i="1" dirty="0">
                <a:solidFill>
                  <a:srgbClr val="FF0000"/>
                </a:solidFill>
              </a:rPr>
              <a:t>) passed</a:t>
            </a:r>
          </a:p>
          <a:p>
            <a:pPr algn="ctr"/>
            <a:r>
              <a:rPr lang="en-US" altLang="ko-KR" i="1" dirty="0">
                <a:solidFill>
                  <a:srgbClr val="FF0000"/>
                </a:solidFill>
              </a:rPr>
              <a:t>as the next input </a:t>
            </a:r>
          </a:p>
          <a:p>
            <a:pPr algn="ctr"/>
            <a:r>
              <a:rPr lang="en-US" altLang="ko-KR" i="1" dirty="0">
                <a:solidFill>
                  <a:srgbClr val="FF0000"/>
                </a:solidFill>
              </a:rPr>
              <a:t>to decoder </a:t>
            </a:r>
            <a:r>
              <a:rPr lang="en-US" altLang="ko-KR" b="1" i="1" dirty="0">
                <a:solidFill>
                  <a:srgbClr val="FF0000"/>
                </a:solidFill>
              </a:rPr>
              <a:t>faster</a:t>
            </a:r>
            <a:r>
              <a:rPr lang="en-US" altLang="ko-KR" i="1" dirty="0">
                <a:solidFill>
                  <a:srgbClr val="FF0000"/>
                </a:solidFill>
              </a:rPr>
              <a:t> and </a:t>
            </a:r>
            <a:r>
              <a:rPr lang="en-US" altLang="ko-KR" b="1" i="1" dirty="0">
                <a:solidFill>
                  <a:srgbClr val="FF0000"/>
                </a:solidFill>
              </a:rPr>
              <a:t>stable</a:t>
            </a:r>
            <a:r>
              <a:rPr lang="en-US" altLang="ko-KR" i="1" dirty="0">
                <a:solidFill>
                  <a:srgbClr val="FF0000"/>
                </a:solidFill>
              </a:rPr>
              <a:t> model train!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63742CB-A073-4812-BC89-A160CFC5BA0E}"/>
              </a:ext>
            </a:extLst>
          </p:cNvPr>
          <p:cNvGrpSpPr/>
          <p:nvPr/>
        </p:nvGrpSpPr>
        <p:grpSpPr>
          <a:xfrm>
            <a:off x="1166876" y="1497539"/>
            <a:ext cx="4150486" cy="3279857"/>
            <a:chOff x="169495" y="1420614"/>
            <a:chExt cx="4150486" cy="3279857"/>
          </a:xfrm>
        </p:grpSpPr>
        <p:pic>
          <p:nvPicPr>
            <p:cNvPr id="13" name="Picture 8" descr="https://wikidocs.net/images/page/24996/%EB%8B%A8%EC%96%B4%ED%86%A0%ED%81%B0%EB%93%A4%EC%9D%B4.PNG">
              <a:extLst>
                <a:ext uri="{FF2B5EF4-FFF2-40B4-BE49-F238E27FC236}">
                  <a16:creationId xmlns:a16="http://schemas.microsoft.com/office/drawing/2014/main" id="{8DA01779-1473-40AC-AE4C-D87704C71A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3" r="9702"/>
            <a:stretch/>
          </p:blipFill>
          <p:spPr bwMode="auto">
            <a:xfrm>
              <a:off x="169495" y="1483038"/>
              <a:ext cx="4150486" cy="317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모서리가 둥근 직사각형 7">
              <a:extLst>
                <a:ext uri="{FF2B5EF4-FFF2-40B4-BE49-F238E27FC236}">
                  <a16:creationId xmlns:a16="http://schemas.microsoft.com/office/drawing/2014/main" id="{9ED5440A-A874-4924-951D-4A3016A2D21B}"/>
                </a:ext>
              </a:extLst>
            </p:cNvPr>
            <p:cNvSpPr/>
            <p:nvPr/>
          </p:nvSpPr>
          <p:spPr>
            <a:xfrm>
              <a:off x="1508835" y="1482988"/>
              <a:ext cx="2549013" cy="63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b="1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F6BF2BC2-0864-4C79-8312-A659B12C7956}"/>
                </a:ext>
              </a:extLst>
            </p:cNvPr>
            <p:cNvSpPr/>
            <p:nvPr/>
          </p:nvSpPr>
          <p:spPr>
            <a:xfrm>
              <a:off x="1287897" y="3645221"/>
              <a:ext cx="3032084" cy="105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b="1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F67D0AB-1745-4E1B-BC3A-C99FBD4FF512}"/>
                </a:ext>
              </a:extLst>
            </p:cNvPr>
            <p:cNvSpPr/>
            <p:nvPr/>
          </p:nvSpPr>
          <p:spPr>
            <a:xfrm>
              <a:off x="661340" y="1429759"/>
              <a:ext cx="4194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Tu</a:t>
              </a:r>
              <a:endParaRPr lang="ko-KR" altLang="en-US" dirty="0"/>
            </a:p>
          </p:txBody>
        </p:sp>
        <p:sp>
          <p:nvSpPr>
            <p:cNvPr id="30" name="모서리가 둥근 직사각형 7">
              <a:extLst>
                <a:ext uri="{FF2B5EF4-FFF2-40B4-BE49-F238E27FC236}">
                  <a16:creationId xmlns:a16="http://schemas.microsoft.com/office/drawing/2014/main" id="{9447988D-99BC-4493-95F5-062C0DD3EE96}"/>
                </a:ext>
              </a:extLst>
            </p:cNvPr>
            <p:cNvSpPr/>
            <p:nvPr/>
          </p:nvSpPr>
          <p:spPr>
            <a:xfrm>
              <a:off x="495451" y="1420614"/>
              <a:ext cx="751252" cy="3876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b="1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AE9541D-5D29-4217-B63E-3FAECCDCE1C9}"/>
                </a:ext>
              </a:extLst>
            </p:cNvPr>
            <p:cNvSpPr/>
            <p:nvPr/>
          </p:nvSpPr>
          <p:spPr>
            <a:xfrm>
              <a:off x="1287897" y="1482926"/>
              <a:ext cx="23662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i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</a:t>
              </a:r>
              <a:r>
                <a:rPr lang="en-US" altLang="ko-KR" i="1" dirty="0">
                  <a:solidFill>
                    <a:srgbClr val="FF0000"/>
                  </a:solidFill>
                </a:rPr>
                <a:t>wrong prediction </a:t>
              </a:r>
              <a:endParaRPr lang="ko-KR" altLang="en-US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4B38202-5508-4B60-807B-F80518CF3CED}"/>
              </a:ext>
            </a:extLst>
          </p:cNvPr>
          <p:cNvSpPr/>
          <p:nvPr/>
        </p:nvSpPr>
        <p:spPr>
          <a:xfrm>
            <a:off x="1265634" y="5268125"/>
            <a:ext cx="33731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i="1" dirty="0">
                <a:solidFill>
                  <a:srgbClr val="FF0000"/>
                </a:solidFill>
              </a:rPr>
              <a:t>wrong prediction affect</a:t>
            </a:r>
          </a:p>
          <a:p>
            <a:pPr algn="ctr"/>
            <a:r>
              <a:rPr lang="en-US" altLang="ko-KR" i="1" dirty="0">
                <a:solidFill>
                  <a:srgbClr val="FF0000"/>
                </a:solidFill>
              </a:rPr>
              <a:t>next word prediction</a:t>
            </a:r>
            <a:endParaRPr lang="ko-KR" altLang="en-US" i="1" dirty="0">
              <a:solidFill>
                <a:srgbClr val="FF0000"/>
              </a:solidFill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4664425-3BF3-40CF-8D23-31B5B4E165BC}"/>
              </a:ext>
            </a:extLst>
          </p:cNvPr>
          <p:cNvGrpSpPr/>
          <p:nvPr/>
        </p:nvGrpSpPr>
        <p:grpSpPr>
          <a:xfrm>
            <a:off x="6841712" y="1369438"/>
            <a:ext cx="4265454" cy="3426125"/>
            <a:chOff x="7606330" y="1320231"/>
            <a:chExt cx="4265454" cy="3426125"/>
          </a:xfrm>
        </p:grpSpPr>
        <p:pic>
          <p:nvPicPr>
            <p:cNvPr id="36" name="Picture 8" descr="https://wikidocs.net/images/page/24996/%EB%8B%A8%EC%96%B4%ED%86%A0%ED%81%B0%EB%93%A4%EC%9D%B4.PNG">
              <a:extLst>
                <a:ext uri="{FF2B5EF4-FFF2-40B4-BE49-F238E27FC236}">
                  <a16:creationId xmlns:a16="http://schemas.microsoft.com/office/drawing/2014/main" id="{85623BF9-6828-4D35-A0B7-7D4DA750A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03" r="9702"/>
            <a:stretch/>
          </p:blipFill>
          <p:spPr bwMode="auto">
            <a:xfrm>
              <a:off x="7721297" y="1483038"/>
              <a:ext cx="4150486" cy="317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7">
              <a:extLst>
                <a:ext uri="{FF2B5EF4-FFF2-40B4-BE49-F238E27FC236}">
                  <a16:creationId xmlns:a16="http://schemas.microsoft.com/office/drawing/2014/main" id="{7824789F-CD7F-4B90-A22F-483C042A8E60}"/>
                </a:ext>
              </a:extLst>
            </p:cNvPr>
            <p:cNvSpPr/>
            <p:nvPr/>
          </p:nvSpPr>
          <p:spPr>
            <a:xfrm>
              <a:off x="9912718" y="1482926"/>
              <a:ext cx="1959066" cy="325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b="1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5" name="모서리가 둥근 직사각형 7">
              <a:extLst>
                <a:ext uri="{FF2B5EF4-FFF2-40B4-BE49-F238E27FC236}">
                  <a16:creationId xmlns:a16="http://schemas.microsoft.com/office/drawing/2014/main" id="{578EBB90-4D5F-4FEF-B9ED-B1C3A7CEA0DC}"/>
                </a:ext>
              </a:extLst>
            </p:cNvPr>
            <p:cNvSpPr/>
            <p:nvPr/>
          </p:nvSpPr>
          <p:spPr>
            <a:xfrm>
              <a:off x="9969499" y="4067798"/>
              <a:ext cx="1786067" cy="63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b="1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E809EAC-D825-4ED2-926B-E552D8EAAB34}"/>
                </a:ext>
              </a:extLst>
            </p:cNvPr>
            <p:cNvSpPr/>
            <p:nvPr/>
          </p:nvSpPr>
          <p:spPr>
            <a:xfrm>
              <a:off x="8188573" y="1451902"/>
              <a:ext cx="4194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Tu</a:t>
              </a:r>
              <a:endParaRPr lang="ko-KR" altLang="en-US" dirty="0"/>
            </a:p>
          </p:txBody>
        </p:sp>
        <p:sp>
          <p:nvSpPr>
            <p:cNvPr id="44" name="모서리가 둥근 직사각형 7">
              <a:extLst>
                <a:ext uri="{FF2B5EF4-FFF2-40B4-BE49-F238E27FC236}">
                  <a16:creationId xmlns:a16="http://schemas.microsoft.com/office/drawing/2014/main" id="{45EE544F-FCB5-4CA5-A46D-2820AFD2AAC6}"/>
                </a:ext>
              </a:extLst>
            </p:cNvPr>
            <p:cNvSpPr/>
            <p:nvPr/>
          </p:nvSpPr>
          <p:spPr>
            <a:xfrm>
              <a:off x="9006855" y="4358734"/>
              <a:ext cx="751252" cy="3876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b="1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7" name="곱하기 기호 46">
              <a:extLst>
                <a:ext uri="{FF2B5EF4-FFF2-40B4-BE49-F238E27FC236}">
                  <a16:creationId xmlns:a16="http://schemas.microsoft.com/office/drawing/2014/main" id="{CEAC4285-22E3-417F-9CD0-06FFE7D54C1D}"/>
                </a:ext>
              </a:extLst>
            </p:cNvPr>
            <p:cNvSpPr/>
            <p:nvPr/>
          </p:nvSpPr>
          <p:spPr>
            <a:xfrm>
              <a:off x="7606330" y="1320231"/>
              <a:ext cx="1602753" cy="632673"/>
            </a:xfrm>
            <a:prstGeom prst="mathMultiply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907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1791" t="11601" r="11637" b="12763"/>
          <a:stretch/>
        </p:blipFill>
        <p:spPr>
          <a:xfrm>
            <a:off x="1604386" y="1406458"/>
            <a:ext cx="8983226" cy="49912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8. Advantage of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8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724" r="1929" b="1469"/>
          <a:stretch/>
        </p:blipFill>
        <p:spPr>
          <a:xfrm>
            <a:off x="2202180" y="1011175"/>
            <a:ext cx="7787638" cy="362426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9. Several Popular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A10D477-6C13-4F73-914A-AC52C0693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61" y="4648138"/>
            <a:ext cx="8878888" cy="22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1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F784A6AF-E1DC-4B2D-8F71-8C8F6CEA7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10. Scaled Dot-Product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AFD888C-9400-464C-A26D-AB9C9AA56B24}"/>
                  </a:ext>
                </a:extLst>
              </p:cNvPr>
              <p:cNvSpPr/>
              <p:nvPr/>
            </p:nvSpPr>
            <p:spPr>
              <a:xfrm>
                <a:off x="2213298" y="6051220"/>
                <a:ext cx="4621842" cy="806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  <a:defRPr/>
                </a:pPr>
                <a:r>
                  <a:rPr lang="ko-KR" altLang="en-US" sz="1400" dirty="0">
                    <a:solidFill>
                      <a:srgbClr val="333333"/>
                    </a:solidFill>
                    <a:latin typeface="나눔 고딕"/>
                  </a:rPr>
                  <a:t>너무 큰 값이 지배적이지 않도록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14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sz="1400" b="1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ko-KR" sz="1400" b="1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e>
                    </m:rad>
                    <m:r>
                      <a:rPr lang="en-US" altLang="ko-KR" sz="14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b="1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로</m:t>
                    </m:r>
                    <m:r>
                      <a:rPr lang="en-US" altLang="ko-KR" sz="14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나</m:t>
                    </m:r>
                  </m:oMath>
                </a14:m>
                <a:r>
                  <a:rPr lang="ko-KR" altLang="en-US" sz="1400" dirty="0">
                    <a:solidFill>
                      <a:srgbClr val="333333"/>
                    </a:solidFill>
                    <a:latin typeface="나눔 고딕"/>
                  </a:rPr>
                  <a:t>눔</a:t>
                </a:r>
                <a:endParaRPr lang="en-US" altLang="ko-KR" sz="1400" dirty="0">
                  <a:solidFill>
                    <a:srgbClr val="333333"/>
                  </a:solidFill>
                  <a:latin typeface="나눔 고딕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à"/>
                  <a:defRPr/>
                </a:pPr>
                <a:r>
                  <a:rPr lang="ko-KR" altLang="en-US" sz="1400" dirty="0"/>
                  <a:t>인코더의 </a:t>
                </a:r>
                <a:r>
                  <a:rPr lang="en-US" altLang="ko-KR" sz="1400" dirty="0"/>
                  <a:t>hidden vector</a:t>
                </a:r>
                <a:r>
                  <a:rPr lang="ko-KR" altLang="en-US" sz="1400" dirty="0"/>
                  <a:t>의 사이즈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AFD888C-9400-464C-A26D-AB9C9AA56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298" y="6051220"/>
                <a:ext cx="4621842" cy="806888"/>
              </a:xfrm>
              <a:prstGeom prst="rect">
                <a:avLst/>
              </a:prstGeom>
              <a:blipFill rotWithShape="0">
                <a:blip r:embed="rId3"/>
                <a:stretch>
                  <a:fillRect l="-132"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F06D054-4472-4C94-AA2D-A601A32930D4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7">
            <a:extLst>
              <a:ext uri="{FF2B5EF4-FFF2-40B4-BE49-F238E27FC236}">
                <a16:creationId xmlns:a16="http://schemas.microsoft.com/office/drawing/2014/main" id="{2C08B50F-EE4C-4692-B232-AFB0199207B7}"/>
              </a:ext>
            </a:extLst>
          </p:cNvPr>
          <p:cNvSpPr/>
          <p:nvPr/>
        </p:nvSpPr>
        <p:spPr>
          <a:xfrm>
            <a:off x="7433915" y="3990796"/>
            <a:ext cx="3170946" cy="2060362"/>
          </a:xfrm>
          <a:prstGeom prst="roundRect">
            <a:avLst/>
          </a:prstGeom>
          <a:solidFill>
            <a:srgbClr val="FF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b="1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1211334-28BD-4EB9-BDD6-5A6BC24FED8F}"/>
                  </a:ext>
                </a:extLst>
              </p:cNvPr>
              <p:cNvSpPr/>
              <p:nvPr/>
            </p:nvSpPr>
            <p:spPr>
              <a:xfrm>
                <a:off x="1179539" y="4097134"/>
                <a:ext cx="8135417" cy="923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200" b="1" dirty="0">
                  <a:solidFill>
                    <a:srgbClr val="33333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rgbClr val="333333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b="1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Attention</m:t>
                    </m:r>
                    <m:r>
                      <m:rPr>
                        <m:nor/>
                      </m:rPr>
                      <a:rPr lang="en-US" altLang="ko-KR" sz="20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ko-KR" sz="20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m:rPr>
                        <m:nor/>
                      </m:rPr>
                      <a:rPr lang="en-US" altLang="ko-KR" sz="20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ko-KR" sz="20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000" b="1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altLang="ko-KR" sz="2000" b="1" i="1" baseline="30000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= [ </m:t>
                        </m:r>
                        <m:r>
                          <m:rPr>
                            <m:nor/>
                          </m:r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sTth</m:t>
                        </m:r>
                        <m:r>
                          <m:rPr>
                            <m:nor/>
                          </m:rPr>
                          <a:rPr lang="en-US" altLang="ko-KR" sz="2000" b="1" i="1" baseline="-25000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,  … , </m:t>
                        </m:r>
                        <m:r>
                          <m:rPr>
                            <m:nor/>
                          </m:r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sTthN</m:t>
                        </m:r>
                        <m:r>
                          <m:rPr>
                            <m:nor/>
                          </m:rPr>
                          <a:rPr lang="en-US" altLang="ko-KR" sz="2000" b="1" i="1" baseline="-25000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] </m:t>
                        </m:r>
                        <m:r>
                          <m:rPr>
                            <m:nor/>
                          </m:rPr>
                          <a:rPr lang="en-US" altLang="ko-KR" sz="2000" b="1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b="1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sz="2000" b="1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altLang="ko-KR" sz="2000" b="1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endParaRPr lang="en-US" altLang="ko-KR" b="1" dirty="0">
                  <a:solidFill>
                    <a:srgbClr val="333333"/>
                  </a:solidFill>
                  <a:latin typeface="나눔 고딕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1211334-28BD-4EB9-BDD6-5A6BC24FE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39" y="4097134"/>
                <a:ext cx="8135417" cy="923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3B7567-E0FD-40F0-9273-711EF1378E08}"/>
              </a:ext>
            </a:extLst>
          </p:cNvPr>
          <p:cNvGrpSpPr/>
          <p:nvPr/>
        </p:nvGrpSpPr>
        <p:grpSpPr>
          <a:xfrm>
            <a:off x="7738028" y="4208104"/>
            <a:ext cx="2562721" cy="1646711"/>
            <a:chOff x="8098106" y="4326900"/>
            <a:chExt cx="2562721" cy="16467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2752E6-9503-4038-B8B1-843FF461D627}"/>
                </a:ext>
              </a:extLst>
            </p:cNvPr>
            <p:cNvGrpSpPr/>
            <p:nvPr/>
          </p:nvGrpSpPr>
          <p:grpSpPr>
            <a:xfrm>
              <a:off x="8098106" y="4326900"/>
              <a:ext cx="2562721" cy="1646711"/>
              <a:chOff x="7154008" y="833635"/>
              <a:chExt cx="2562721" cy="1646711"/>
            </a:xfrm>
          </p:grpSpPr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594E6625-1872-41BB-9EFE-6A5F34D54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039" r="25958" b="37362"/>
              <a:stretch/>
            </p:blipFill>
            <p:spPr bwMode="auto">
              <a:xfrm>
                <a:off x="7154008" y="833635"/>
                <a:ext cx="2562721" cy="16467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BE91A8-EB5D-483B-82B6-A3BC05ED8ED4}"/>
                  </a:ext>
                </a:extLst>
              </p:cNvPr>
              <p:cNvSpPr/>
              <p:nvPr/>
            </p:nvSpPr>
            <p:spPr>
              <a:xfrm>
                <a:off x="7587825" y="1728765"/>
                <a:ext cx="570962" cy="192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814A3E8-CDBE-491B-9739-91316E047204}"/>
                  </a:ext>
                </a:extLst>
              </p:cNvPr>
              <p:cNvSpPr/>
              <p:nvPr/>
            </p:nvSpPr>
            <p:spPr>
              <a:xfrm rot="5400000">
                <a:off x="8754887" y="1632662"/>
                <a:ext cx="570962" cy="192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4" name="Picture 4" descr="https://wikidocs.net/images/page/22893/i%EB%B2%88%EC%A7%B8%EC%96%B4%ED%85%90%EC%85%98%EC%8A%A4%EC%BD%94%EC%96%B4_final.PNG">
              <a:extLst>
                <a:ext uri="{FF2B5EF4-FFF2-40B4-BE49-F238E27FC236}">
                  <a16:creationId xmlns:a16="http://schemas.microsoft.com/office/drawing/2014/main" id="{78A89571-1771-4338-89E9-41751B0EB5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3" t="-1" r="10191" b="3653"/>
            <a:stretch/>
          </p:blipFill>
          <p:spPr bwMode="auto">
            <a:xfrm>
              <a:off x="8444859" y="4326900"/>
              <a:ext cx="1794515" cy="1196310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" descr="https://wikidocs.net/images/page/22893/dotproductattention2_final.PNG">
            <a:extLst>
              <a:ext uri="{FF2B5EF4-FFF2-40B4-BE49-F238E27FC236}">
                <a16:creationId xmlns:a16="http://schemas.microsoft.com/office/drawing/2014/main" id="{015B64A3-C87B-40BF-AE2B-33621EE1E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32"/>
          <a:stretch/>
        </p:blipFill>
        <p:spPr bwMode="auto">
          <a:xfrm>
            <a:off x="2213298" y="1623402"/>
            <a:ext cx="5556996" cy="181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7">
            <a:extLst>
              <a:ext uri="{FF2B5EF4-FFF2-40B4-BE49-F238E27FC236}">
                <a16:creationId xmlns:a16="http://schemas.microsoft.com/office/drawing/2014/main" id="{0F0D60A5-89AD-4E05-A7B5-27F6AED28996}"/>
              </a:ext>
            </a:extLst>
          </p:cNvPr>
          <p:cNvSpPr/>
          <p:nvPr/>
        </p:nvSpPr>
        <p:spPr>
          <a:xfrm>
            <a:off x="7395568" y="1096185"/>
            <a:ext cx="2947264" cy="27717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score(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</a:t>
            </a:r>
            <a:r>
              <a:rPr lang="en-US" altLang="ko-KR" sz="16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, h</a:t>
            </a:r>
            <a:r>
              <a:rPr lang="en-US" altLang="ko-KR" sz="1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i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) = 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</a:t>
            </a:r>
            <a:r>
              <a:rPr lang="en-US" altLang="ko-KR" sz="1600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h</a:t>
            </a:r>
            <a:r>
              <a:rPr lang="en-US" altLang="ko-KR" sz="16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i</a:t>
            </a:r>
            <a:r>
              <a:rPr lang="en-US" altLang="ko-KR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	</a:t>
            </a:r>
          </a:p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e</a:t>
            </a:r>
            <a:r>
              <a:rPr lang="en-US" altLang="ko-KR" sz="16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 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= [ s</a:t>
            </a:r>
            <a:r>
              <a:rPr lang="en-US" altLang="ko-KR" sz="16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h</a:t>
            </a:r>
            <a:r>
              <a:rPr lang="en-US" altLang="ko-KR" sz="1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1, 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… , 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</a:t>
            </a:r>
            <a:r>
              <a:rPr lang="en-US" altLang="ko-KR" sz="1600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</a:t>
            </a:r>
            <a:r>
              <a:rPr lang="en-US" altLang="ko-KR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h</a:t>
            </a:r>
            <a:r>
              <a:rPr lang="en-US" altLang="ko-KR" sz="1600" baseline="-25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N</a:t>
            </a:r>
            <a:r>
              <a:rPr lang="en-US" altLang="ko-KR" sz="1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] </a:t>
            </a:r>
            <a:r>
              <a: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		</a:t>
            </a:r>
          </a:p>
        </p:txBody>
      </p:sp>
      <p:pic>
        <p:nvPicPr>
          <p:cNvPr id="32" name="Picture 4" descr="https://wikidocs.net/images/page/22893/i%EB%B2%88%EC%A7%B8%EC%96%B4%ED%85%90%EC%85%98%EC%8A%A4%EC%BD%94%EC%96%B4_final.PNG">
            <a:extLst>
              <a:ext uri="{FF2B5EF4-FFF2-40B4-BE49-F238E27FC236}">
                <a16:creationId xmlns:a16="http://schemas.microsoft.com/office/drawing/2014/main" id="{E93B3578-76DB-45F6-873D-6C00B2DC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946" y="1413852"/>
            <a:ext cx="2018506" cy="1178151"/>
          </a:xfrm>
          <a:prstGeom prst="rect">
            <a:avLst/>
          </a:prstGeom>
          <a:noFill/>
          <a:ln w="28575">
            <a:solidFill>
              <a:srgbClr val="FFC1C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CE5F8F74-6815-4F26-965F-160974401C57}"/>
              </a:ext>
            </a:extLst>
          </p:cNvPr>
          <p:cNvSpPr/>
          <p:nvPr/>
        </p:nvSpPr>
        <p:spPr>
          <a:xfrm>
            <a:off x="1900606" y="1241334"/>
            <a:ext cx="8554650" cy="24687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5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EC790275-12BC-4619-A181-1F5CDB948601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11. Self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86B287A-DB20-49F5-B2D0-1ACCAA583E99}"/>
              </a:ext>
            </a:extLst>
          </p:cNvPr>
          <p:cNvCxnSpPr>
            <a:cxnSpLocks/>
          </p:cNvCxnSpPr>
          <p:nvPr/>
        </p:nvCxnSpPr>
        <p:spPr>
          <a:xfrm flipV="1">
            <a:off x="408375" y="896937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1E9F60-9804-4CAD-A21D-6BD080068A80}"/>
              </a:ext>
            </a:extLst>
          </p:cNvPr>
          <p:cNvSpPr/>
          <p:nvPr/>
        </p:nvSpPr>
        <p:spPr>
          <a:xfrm>
            <a:off x="0" y="1600807"/>
            <a:ext cx="12192000" cy="365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000" dirty="0">
                <a:latin typeface="고딕"/>
              </a:rPr>
              <a:t>She  is  eating  a  green  apple.</a:t>
            </a:r>
          </a:p>
          <a:p>
            <a:pPr algn="ctr">
              <a:lnSpc>
                <a:spcPct val="200000"/>
              </a:lnSpc>
            </a:pPr>
            <a:endParaRPr lang="en-US" altLang="ko-KR" sz="3000" dirty="0">
              <a:latin typeface="고딕"/>
            </a:endParaRPr>
          </a:p>
          <a:p>
            <a:pPr algn="ctr">
              <a:lnSpc>
                <a:spcPct val="200000"/>
              </a:lnSpc>
            </a:pPr>
            <a:r>
              <a:rPr lang="en-US" altLang="ko-KR" sz="3000" dirty="0">
                <a:latin typeface="고딕"/>
              </a:rPr>
              <a:t>The  animal  didn’t  cross  the  street  because  it  was  too _____. </a:t>
            </a:r>
          </a:p>
          <a:p>
            <a:pPr algn="ctr">
              <a:lnSpc>
                <a:spcPct val="200000"/>
              </a:lnSpc>
            </a:pPr>
            <a:r>
              <a:rPr lang="en-US" altLang="ko-KR" sz="3000" dirty="0">
                <a:latin typeface="고딕"/>
              </a:rPr>
              <a:t>The  animal  didn’t  cross  the  street  because  it  was  too _____.</a:t>
            </a:r>
            <a:endParaRPr lang="ko-KR" altLang="en-US" sz="3000" dirty="0">
              <a:latin typeface="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4538FB-EEC0-4C9A-BEAE-35D12B0A5974}"/>
              </a:ext>
            </a:extLst>
          </p:cNvPr>
          <p:cNvSpPr/>
          <p:nvPr/>
        </p:nvSpPr>
        <p:spPr>
          <a:xfrm flipH="1" flipV="1">
            <a:off x="4876800" y="2019752"/>
            <a:ext cx="1028700" cy="431800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310167-4AA8-445A-8F97-41E376C490B6}"/>
              </a:ext>
            </a:extLst>
          </p:cNvPr>
          <p:cNvSpPr/>
          <p:nvPr/>
        </p:nvSpPr>
        <p:spPr>
          <a:xfrm flipH="1" flipV="1">
            <a:off x="1778000" y="3829501"/>
            <a:ext cx="1181100" cy="431800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342E0F-B319-4776-8F4E-9118AA1DE7C2}"/>
              </a:ext>
            </a:extLst>
          </p:cNvPr>
          <p:cNvSpPr/>
          <p:nvPr/>
        </p:nvSpPr>
        <p:spPr>
          <a:xfrm flipH="1" flipV="1">
            <a:off x="5715000" y="4736566"/>
            <a:ext cx="1028700" cy="431800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4F3F5F-F178-4FF5-9D5A-B56071FD5562}"/>
              </a:ext>
            </a:extLst>
          </p:cNvPr>
          <p:cNvSpPr/>
          <p:nvPr/>
        </p:nvSpPr>
        <p:spPr>
          <a:xfrm flipH="1" flipV="1">
            <a:off x="7378700" y="2019751"/>
            <a:ext cx="1028700" cy="431800"/>
          </a:xfrm>
          <a:prstGeom prst="rect">
            <a:avLst/>
          </a:prstGeom>
          <a:solidFill>
            <a:srgbClr val="C5366F">
              <a:alpha val="2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041848-5F47-4F34-B5D0-F406200DF53B}"/>
              </a:ext>
            </a:extLst>
          </p:cNvPr>
          <p:cNvSpPr/>
          <p:nvPr/>
        </p:nvSpPr>
        <p:spPr>
          <a:xfrm flipH="1" flipV="1">
            <a:off x="8216900" y="3829501"/>
            <a:ext cx="368300" cy="431800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7EA548-C620-42C3-9FD1-B5D1CE8B41F2}"/>
              </a:ext>
            </a:extLst>
          </p:cNvPr>
          <p:cNvSpPr/>
          <p:nvPr/>
        </p:nvSpPr>
        <p:spPr>
          <a:xfrm flipH="1" flipV="1">
            <a:off x="8216900" y="4736566"/>
            <a:ext cx="368300" cy="431800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C51324-1658-48F3-969D-D5915E673B63}"/>
              </a:ext>
            </a:extLst>
          </p:cNvPr>
          <p:cNvSpPr/>
          <p:nvPr/>
        </p:nvSpPr>
        <p:spPr>
          <a:xfrm rot="10800000" flipH="1" flipV="1">
            <a:off x="10062368" y="3829501"/>
            <a:ext cx="948532" cy="431800"/>
          </a:xfrm>
          <a:prstGeom prst="rect">
            <a:avLst/>
          </a:prstGeom>
          <a:solidFill>
            <a:srgbClr val="C5366F">
              <a:alpha val="2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고딕"/>
              </a:rPr>
              <a:t>tired</a:t>
            </a:r>
            <a:endParaRPr lang="ko-KR" altLang="en-US" sz="3000" dirty="0">
              <a:solidFill>
                <a:schemeClr val="tx1"/>
              </a:solidFill>
              <a:latin typeface="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3E5942-1C59-490C-81AE-DEA5287EDB98}"/>
              </a:ext>
            </a:extLst>
          </p:cNvPr>
          <p:cNvSpPr/>
          <p:nvPr/>
        </p:nvSpPr>
        <p:spPr>
          <a:xfrm rot="10800000" flipH="1" flipV="1">
            <a:off x="10062368" y="4736566"/>
            <a:ext cx="948532" cy="431800"/>
          </a:xfrm>
          <a:prstGeom prst="rect">
            <a:avLst/>
          </a:prstGeom>
          <a:solidFill>
            <a:srgbClr val="C5366F">
              <a:alpha val="2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고딕"/>
              </a:rPr>
              <a:t>wide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711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2E5C18-2030-4DBD-A749-21ABFBE69143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/>
              <a:t>Papers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3C625FF-C706-4D65-94E6-83AF3BCF03F7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6CDCCAF-2101-45E6-9B72-118035E4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0" y="4487617"/>
            <a:ext cx="9688352" cy="21721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DFFA20-4CB1-43F2-8C18-35618DCFF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0" y="1124996"/>
            <a:ext cx="9698346" cy="30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85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11. Self Attention</a:t>
            </a:r>
            <a:endParaRPr lang="ko-KR" altLang="en-US" sz="36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5EAC75B-61DE-4EFA-BEF5-08515A984F73}"/>
              </a:ext>
            </a:extLst>
          </p:cNvPr>
          <p:cNvGraphicFramePr>
            <a:graphicFrameLocks noGrp="1"/>
          </p:cNvGraphicFramePr>
          <p:nvPr/>
        </p:nvGraphicFramePr>
        <p:xfrm>
          <a:off x="523778" y="1821760"/>
          <a:ext cx="4479714" cy="47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46">
                  <a:extLst>
                    <a:ext uri="{9D8B030D-6E8A-4147-A177-3AD203B41FA5}">
                      <a16:colId xmlns:a16="http://schemas.microsoft.com/office/drawing/2014/main" val="76349996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214776570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736810845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315094327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700850969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890000064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01914367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99636373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194394762"/>
                    </a:ext>
                  </a:extLst>
                </a:gridCol>
              </a:tblGrid>
              <a:tr h="47001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9A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D34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CEC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5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61213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7A7029-9469-4099-8C34-B98981EF784C}"/>
              </a:ext>
            </a:extLst>
          </p:cNvPr>
          <p:cNvSpPr/>
          <p:nvPr/>
        </p:nvSpPr>
        <p:spPr>
          <a:xfrm>
            <a:off x="487892" y="1767429"/>
            <a:ext cx="573632" cy="578679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1182CE-03B7-47C5-88FB-D762C632F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3" t="28740" r="44281" b="55608"/>
          <a:stretch/>
        </p:blipFill>
        <p:spPr>
          <a:xfrm>
            <a:off x="5325671" y="1393769"/>
            <a:ext cx="1739348" cy="1073427"/>
          </a:xfrm>
          <a:prstGeom prst="rect">
            <a:avLst/>
          </a:prstGeom>
        </p:spPr>
      </p:pic>
      <p:graphicFrame>
        <p:nvGraphicFramePr>
          <p:cNvPr id="16" name="표 9">
            <a:extLst>
              <a:ext uri="{FF2B5EF4-FFF2-40B4-BE49-F238E27FC236}">
                <a16:creationId xmlns:a16="http://schemas.microsoft.com/office/drawing/2014/main" id="{10AB1D40-1EB0-43C8-9EC1-C0925124D614}"/>
              </a:ext>
            </a:extLst>
          </p:cNvPr>
          <p:cNvGraphicFramePr>
            <a:graphicFrameLocks noGrp="1"/>
          </p:cNvGraphicFramePr>
          <p:nvPr/>
        </p:nvGraphicFramePr>
        <p:xfrm>
          <a:off x="7145757" y="1821760"/>
          <a:ext cx="4479714" cy="470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46">
                  <a:extLst>
                    <a:ext uri="{9D8B030D-6E8A-4147-A177-3AD203B41FA5}">
                      <a16:colId xmlns:a16="http://schemas.microsoft.com/office/drawing/2014/main" val="76349996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214776570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736810845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315094327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700850969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890000064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01914367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99636373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194394762"/>
                    </a:ext>
                  </a:extLst>
                </a:gridCol>
              </a:tblGrid>
              <a:tr h="470017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9A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E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D34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CECC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65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61213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AD83D9-35BA-4051-BC6B-C8D052E2A5D4}"/>
              </a:ext>
            </a:extLst>
          </p:cNvPr>
          <p:cNvCxnSpPr>
            <a:cxnSpLocks/>
          </p:cNvCxnSpPr>
          <p:nvPr/>
        </p:nvCxnSpPr>
        <p:spPr>
          <a:xfrm flipH="1" flipV="1">
            <a:off x="7384774" y="2395330"/>
            <a:ext cx="1272209" cy="1649896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7DC13FE-C32C-4AA4-98E6-7140828F410B}"/>
              </a:ext>
            </a:extLst>
          </p:cNvPr>
          <p:cNvGrpSpPr/>
          <p:nvPr/>
        </p:nvGrpSpPr>
        <p:grpSpPr>
          <a:xfrm>
            <a:off x="948844" y="3319607"/>
            <a:ext cx="8375964" cy="2999338"/>
            <a:chOff x="1058174" y="3309668"/>
            <a:chExt cx="8375964" cy="29993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DB82BE4-EACE-4EC8-BC8A-8EAA6AF2F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05" t="55744" r="16195" b="522"/>
            <a:stretch/>
          </p:blipFill>
          <p:spPr>
            <a:xfrm>
              <a:off x="1058174" y="3309730"/>
              <a:ext cx="8375964" cy="2999276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6B47181-2C51-4920-84D5-030222812664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3309668"/>
              <a:ext cx="38100" cy="319357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794B74E-A884-4094-B493-47E528143504}"/>
                </a:ext>
              </a:extLst>
            </p:cNvPr>
            <p:cNvSpPr/>
            <p:nvPr/>
          </p:nvSpPr>
          <p:spPr>
            <a:xfrm rot="19727413">
              <a:off x="1544653" y="3480008"/>
              <a:ext cx="138113" cy="145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C0C1FA3-7E2E-44FC-9C50-6D00E1A6CEDE}"/>
              </a:ext>
            </a:extLst>
          </p:cNvPr>
          <p:cNvCxnSpPr>
            <a:cxnSpLocks/>
          </p:cNvCxnSpPr>
          <p:nvPr/>
        </p:nvCxnSpPr>
        <p:spPr>
          <a:xfrm>
            <a:off x="774708" y="2395330"/>
            <a:ext cx="644056" cy="1243634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94B74E-A884-4094-B493-47E528143504}"/>
              </a:ext>
            </a:extLst>
          </p:cNvPr>
          <p:cNvSpPr/>
          <p:nvPr/>
        </p:nvSpPr>
        <p:spPr>
          <a:xfrm rot="21286409">
            <a:off x="1185850" y="4352897"/>
            <a:ext cx="334821" cy="2770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94B74E-A884-4094-B493-47E528143504}"/>
              </a:ext>
            </a:extLst>
          </p:cNvPr>
          <p:cNvSpPr/>
          <p:nvPr/>
        </p:nvSpPr>
        <p:spPr>
          <a:xfrm rot="21286409">
            <a:off x="2381462" y="3469400"/>
            <a:ext cx="193979" cy="178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94B74E-A884-4094-B493-47E528143504}"/>
              </a:ext>
            </a:extLst>
          </p:cNvPr>
          <p:cNvSpPr/>
          <p:nvPr/>
        </p:nvSpPr>
        <p:spPr>
          <a:xfrm rot="20000505">
            <a:off x="5743600" y="3420867"/>
            <a:ext cx="175025" cy="186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46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왼쪽 화살표 7">
            <a:extLst>
              <a:ext uri="{FF2B5EF4-FFF2-40B4-BE49-F238E27FC236}">
                <a16:creationId xmlns:a16="http://schemas.microsoft.com/office/drawing/2014/main" id="{665795E3-F3C8-44E9-8E10-2168476738D7}"/>
              </a:ext>
            </a:extLst>
          </p:cNvPr>
          <p:cNvSpPr/>
          <p:nvPr/>
        </p:nvSpPr>
        <p:spPr>
          <a:xfrm rot="10800000">
            <a:off x="4668972" y="3187178"/>
            <a:ext cx="1400239" cy="1335589"/>
          </a:xfrm>
          <a:prstGeom prst="leftArrow">
            <a:avLst/>
          </a:prstGeom>
          <a:solidFill>
            <a:schemeClr val="bg1">
              <a:alpha val="29000"/>
            </a:schemeClr>
          </a:solidFill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2" name="Picture 2" descr="https://wikidocs.net/images/page/22893/dotproductattention2_fin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2" r="46588"/>
          <a:stretch/>
        </p:blipFill>
        <p:spPr bwMode="auto">
          <a:xfrm>
            <a:off x="951965" y="2042772"/>
            <a:ext cx="3170119" cy="396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11. Self Attention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E89930-FBB4-4938-B862-09208670E98E}"/>
              </a:ext>
            </a:extLst>
          </p:cNvPr>
          <p:cNvGrpSpPr/>
          <p:nvPr/>
        </p:nvGrpSpPr>
        <p:grpSpPr>
          <a:xfrm>
            <a:off x="6968043" y="1697155"/>
            <a:ext cx="3881410" cy="4659441"/>
            <a:chOff x="7951338" y="3032891"/>
            <a:chExt cx="3032892" cy="375168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AACE53D-A214-42A4-B00E-C457BA347579}"/>
                </a:ext>
              </a:extLst>
            </p:cNvPr>
            <p:cNvGrpSpPr/>
            <p:nvPr/>
          </p:nvGrpSpPr>
          <p:grpSpPr>
            <a:xfrm>
              <a:off x="7951338" y="3032891"/>
              <a:ext cx="3004376" cy="3751683"/>
              <a:chOff x="8035994" y="2773006"/>
              <a:chExt cx="3004376" cy="3751683"/>
            </a:xfrm>
          </p:grpSpPr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9FEC6D26-C431-49A5-9FE7-5181F18A4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43" r="22982" b="4376"/>
              <a:stretch/>
            </p:blipFill>
            <p:spPr bwMode="auto">
              <a:xfrm>
                <a:off x="8943535" y="2773006"/>
                <a:ext cx="1523371" cy="3751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60760611-9832-438D-B59C-61A65583D806}"/>
                  </a:ext>
                </a:extLst>
              </p:cNvPr>
              <p:cNvGrpSpPr/>
              <p:nvPr/>
            </p:nvGrpSpPr>
            <p:grpSpPr>
              <a:xfrm>
                <a:off x="8035994" y="2970339"/>
                <a:ext cx="823931" cy="3269469"/>
                <a:chOff x="8035994" y="2970339"/>
                <a:chExt cx="823931" cy="3269469"/>
              </a:xfrm>
            </p:grpSpPr>
            <p:pic>
              <p:nvPicPr>
                <p:cNvPr id="16" name="Picture 2">
                  <a:extLst>
                    <a:ext uri="{FF2B5EF4-FFF2-40B4-BE49-F238E27FC236}">
                      <a16:creationId xmlns:a16="http://schemas.microsoft.com/office/drawing/2014/main" id="{066ACBAD-310F-40F1-AEC6-8CEDAEBF5E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4" t="4178" r="70380" b="80426"/>
                <a:stretch/>
              </p:blipFill>
              <p:spPr bwMode="auto">
                <a:xfrm>
                  <a:off x="8035994" y="2970339"/>
                  <a:ext cx="781051" cy="604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>
                  <a:extLst>
                    <a:ext uri="{FF2B5EF4-FFF2-40B4-BE49-F238E27FC236}">
                      <a16:creationId xmlns:a16="http://schemas.microsoft.com/office/drawing/2014/main" id="{C321DC82-EA33-4CE1-B476-110F721317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4" t="4178" r="70380" b="80426"/>
                <a:stretch/>
              </p:blipFill>
              <p:spPr bwMode="auto">
                <a:xfrm>
                  <a:off x="8035994" y="4303051"/>
                  <a:ext cx="781051" cy="604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>
                  <a:extLst>
                    <a:ext uri="{FF2B5EF4-FFF2-40B4-BE49-F238E27FC236}">
                      <a16:creationId xmlns:a16="http://schemas.microsoft.com/office/drawing/2014/main" id="{C58EB593-D388-40C9-B16B-8D2FF56235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4" t="4178" r="70380" b="80426"/>
                <a:stretch/>
              </p:blipFill>
              <p:spPr bwMode="auto">
                <a:xfrm>
                  <a:off x="8078874" y="5635763"/>
                  <a:ext cx="781051" cy="6040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5CDC0081-A1FF-4577-B96D-9140BBC6AD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911" t="4134" r="6358" b="80947"/>
              <a:stretch/>
            </p:blipFill>
            <p:spPr bwMode="auto">
              <a:xfrm>
                <a:off x="10495422" y="2989057"/>
                <a:ext cx="544948" cy="585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35C858C-A6C9-48F8-8704-0225CA132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98" t="37875" r="6325" b="47206"/>
            <a:stretch/>
          </p:blipFill>
          <p:spPr bwMode="auto">
            <a:xfrm>
              <a:off x="10382250" y="4581654"/>
              <a:ext cx="601980" cy="58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2F7D4DC-4F7D-4641-987D-B97B145D44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44" t="70721" r="7358" b="13883"/>
            <a:stretch/>
          </p:blipFill>
          <p:spPr bwMode="auto">
            <a:xfrm>
              <a:off x="10422313" y="5895647"/>
              <a:ext cx="533401" cy="60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665795E3-F3C8-44E9-8E10-2168476738D7}"/>
              </a:ext>
            </a:extLst>
          </p:cNvPr>
          <p:cNvSpPr/>
          <p:nvPr/>
        </p:nvSpPr>
        <p:spPr>
          <a:xfrm>
            <a:off x="6616098" y="1434962"/>
            <a:ext cx="4585300" cy="5183826"/>
          </a:xfrm>
          <a:prstGeom prst="roundRect">
            <a:avLst/>
          </a:prstGeom>
          <a:solidFill>
            <a:schemeClr val="bg1">
              <a:alpha val="29000"/>
            </a:schemeClr>
          </a:solidFill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49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5EAC75B-61DE-4EFA-BEF5-08515A984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42812"/>
              </p:ext>
            </p:extLst>
          </p:nvPr>
        </p:nvGraphicFramePr>
        <p:xfrm>
          <a:off x="577844" y="1419639"/>
          <a:ext cx="447971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46">
                  <a:extLst>
                    <a:ext uri="{9D8B030D-6E8A-4147-A177-3AD203B41FA5}">
                      <a16:colId xmlns:a16="http://schemas.microsoft.com/office/drawing/2014/main" val="76349996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214776570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736810845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315094327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700850969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890000064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01914367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99636373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194394762"/>
                    </a:ext>
                  </a:extLst>
                </a:gridCol>
              </a:tblGrid>
              <a:tr h="1175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461213"/>
                  </a:ext>
                </a:extLst>
              </a:tr>
              <a:tr h="126336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05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04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4A1182CE-03B7-47C5-88FB-D762C632F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53" t="28740" r="44281" b="55608"/>
          <a:stretch/>
        </p:blipFill>
        <p:spPr>
          <a:xfrm>
            <a:off x="5311157" y="1370606"/>
            <a:ext cx="1739348" cy="1073427"/>
          </a:xfrm>
          <a:prstGeom prst="rect">
            <a:avLst/>
          </a:prstGeom>
        </p:spPr>
      </p:pic>
      <p:graphicFrame>
        <p:nvGraphicFramePr>
          <p:cNvPr id="25" name="표 9">
            <a:extLst>
              <a:ext uri="{FF2B5EF4-FFF2-40B4-BE49-F238E27FC236}">
                <a16:creationId xmlns:a16="http://schemas.microsoft.com/office/drawing/2014/main" id="{75EAC75B-61DE-4EFA-BEF5-08515A984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047214"/>
              </p:ext>
            </p:extLst>
          </p:nvPr>
        </p:nvGraphicFramePr>
        <p:xfrm>
          <a:off x="7104177" y="1419639"/>
          <a:ext cx="4479714" cy="97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746">
                  <a:extLst>
                    <a:ext uri="{9D8B030D-6E8A-4147-A177-3AD203B41FA5}">
                      <a16:colId xmlns:a16="http://schemas.microsoft.com/office/drawing/2014/main" val="76349996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214776570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736810845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315094327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700850969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890000064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019143673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1996363738"/>
                    </a:ext>
                  </a:extLst>
                </a:gridCol>
                <a:gridCol w="497746">
                  <a:extLst>
                    <a:ext uri="{9D8B030D-6E8A-4147-A177-3AD203B41FA5}">
                      <a16:colId xmlns:a16="http://schemas.microsoft.com/office/drawing/2014/main" val="4194394762"/>
                    </a:ext>
                  </a:extLst>
                </a:gridCol>
              </a:tblGrid>
              <a:tr h="11750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4’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5’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6’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7’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8’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9’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461213"/>
                  </a:ext>
                </a:extLst>
              </a:tr>
              <a:tr h="126336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05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04"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083773" y="3412389"/>
            <a:ext cx="9995421" cy="2955410"/>
            <a:chOff x="310256" y="3115519"/>
            <a:chExt cx="9995421" cy="295541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4947349" y="4264180"/>
              <a:ext cx="2955410" cy="65808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4431" y="3675296"/>
              <a:ext cx="2955411" cy="658087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0266" y="3675296"/>
              <a:ext cx="2955411" cy="65808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0256" y="3677528"/>
              <a:ext cx="7220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 err="1"/>
                <a:t>softmax</a:t>
              </a:r>
              <a:r>
                <a:rPr lang="en-US" altLang="ko-KR" sz="3600" b="1" dirty="0"/>
                <a:t>(  		          x 	 )</a:t>
              </a:r>
              <a:endParaRPr lang="ko-KR" altLang="en-US" sz="3600" b="1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37A7029-9469-4099-8C34-B98981EF784C}"/>
              </a:ext>
            </a:extLst>
          </p:cNvPr>
          <p:cNvSpPr/>
          <p:nvPr/>
        </p:nvSpPr>
        <p:spPr>
          <a:xfrm>
            <a:off x="393860" y="3132645"/>
            <a:ext cx="11375249" cy="3514898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11. Self Attention</a:t>
            </a:r>
            <a:endParaRPr lang="ko-KR" altLang="en-US" sz="3600" b="1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48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>
            <a:extLst>
              <a:ext uri="{FF2B5EF4-FFF2-40B4-BE49-F238E27FC236}">
                <a16:creationId xmlns:a16="http://schemas.microsoft.com/office/drawing/2014/main" id="{80CBE925-CBD3-46ED-B160-97CC03F764FF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12. Masked Self-Attention</a:t>
            </a:r>
            <a:endParaRPr lang="ko-KR" altLang="en-US" sz="36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43FE33-B460-491E-8E81-FB4C48A0AF0B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wikidocs.net/images/page/31379/transformer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811" y="1490285"/>
            <a:ext cx="50958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ikidocs.net/images/page/31379/transformer1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"/>
          <a:stretch/>
        </p:blipFill>
        <p:spPr bwMode="auto">
          <a:xfrm>
            <a:off x="566711" y="1539425"/>
            <a:ext cx="4090878" cy="359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그룹 69"/>
          <p:cNvGrpSpPr/>
          <p:nvPr/>
        </p:nvGrpSpPr>
        <p:grpSpPr>
          <a:xfrm>
            <a:off x="5132577" y="3800322"/>
            <a:ext cx="6651047" cy="2618574"/>
            <a:chOff x="5193341" y="1200063"/>
            <a:chExt cx="6651047" cy="2618574"/>
          </a:xfrm>
        </p:grpSpPr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665795E3-F3C8-44E9-8E10-2168476738D7}"/>
                </a:ext>
              </a:extLst>
            </p:cNvPr>
            <p:cNvSpPr/>
            <p:nvPr/>
          </p:nvSpPr>
          <p:spPr>
            <a:xfrm>
              <a:off x="5193341" y="1200063"/>
              <a:ext cx="6651047" cy="2618574"/>
            </a:xfrm>
            <a:prstGeom prst="roundRect">
              <a:avLst/>
            </a:prstGeom>
            <a:solidFill>
              <a:schemeClr val="bg1">
                <a:alpha val="29000"/>
              </a:schemeClr>
            </a:solidFill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1032" name="Picture 8" descr="https://wikidocs.net/images/page/31379/pad_masking11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9"/>
            <a:stretch/>
          </p:blipFill>
          <p:spPr bwMode="auto">
            <a:xfrm>
              <a:off x="5943600" y="1468077"/>
              <a:ext cx="5612791" cy="2082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15D019C-3580-4622-B339-986CAEEED0F1}"/>
                </a:ext>
              </a:extLst>
            </p:cNvPr>
            <p:cNvSpPr/>
            <p:nvPr/>
          </p:nvSpPr>
          <p:spPr>
            <a:xfrm>
              <a:off x="10128294" y="1749606"/>
              <a:ext cx="838156" cy="237943"/>
            </a:xfrm>
            <a:prstGeom prst="rect">
              <a:avLst/>
            </a:prstGeom>
            <a:pattFill prst="dkUpDiag">
              <a:fgClr>
                <a:schemeClr val="accent3"/>
              </a:fgClr>
              <a:bgClr>
                <a:schemeClr val="bg1"/>
              </a:bgClr>
            </a:patt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15D019C-3580-4622-B339-986CAEEED0F1}"/>
                </a:ext>
              </a:extLst>
            </p:cNvPr>
            <p:cNvSpPr/>
            <p:nvPr/>
          </p:nvSpPr>
          <p:spPr>
            <a:xfrm>
              <a:off x="10416915" y="2000249"/>
              <a:ext cx="549535" cy="237943"/>
            </a:xfrm>
            <a:prstGeom prst="rect">
              <a:avLst/>
            </a:prstGeom>
            <a:pattFill prst="dkUpDiag">
              <a:fgClr>
                <a:schemeClr val="accent3"/>
              </a:fgClr>
              <a:bgClr>
                <a:schemeClr val="bg1"/>
              </a:bgClr>
            </a:patt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15D019C-3580-4622-B339-986CAEEED0F1}"/>
                </a:ext>
              </a:extLst>
            </p:cNvPr>
            <p:cNvSpPr/>
            <p:nvPr/>
          </p:nvSpPr>
          <p:spPr>
            <a:xfrm>
              <a:off x="10691683" y="2244542"/>
              <a:ext cx="274768" cy="237943"/>
            </a:xfrm>
            <a:prstGeom prst="rect">
              <a:avLst/>
            </a:prstGeom>
            <a:pattFill prst="dkUpDiag">
              <a:fgClr>
                <a:schemeClr val="accent3"/>
              </a:fgClr>
              <a:bgClr>
                <a:schemeClr val="bg1"/>
              </a:bgClr>
            </a:patt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5" t="-94" r="-178" b="68506"/>
            <a:stretch/>
          </p:blipFill>
          <p:spPr bwMode="auto">
            <a:xfrm>
              <a:off x="5587752" y="1577273"/>
              <a:ext cx="608896" cy="1222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6" t="54680" r="6007" b="41381"/>
            <a:stretch/>
          </p:blipFill>
          <p:spPr bwMode="auto">
            <a:xfrm>
              <a:off x="8025213" y="1814512"/>
              <a:ext cx="336014" cy="152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6" t="72406"/>
            <a:stretch/>
          </p:blipFill>
          <p:spPr bwMode="auto">
            <a:xfrm>
              <a:off x="9111486" y="1704408"/>
              <a:ext cx="683085" cy="1067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6" t="59276" r="-630" b="35719"/>
            <a:stretch/>
          </p:blipFill>
          <p:spPr bwMode="auto">
            <a:xfrm>
              <a:off x="8309088" y="1771739"/>
              <a:ext cx="628851" cy="193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6" t="87567" r="4191" b="8001"/>
            <a:stretch/>
          </p:blipFill>
          <p:spPr bwMode="auto">
            <a:xfrm>
              <a:off x="10423160" y="1554435"/>
              <a:ext cx="472936" cy="171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6" t="93476" b="1764"/>
            <a:stretch/>
          </p:blipFill>
          <p:spPr bwMode="auto">
            <a:xfrm>
              <a:off x="10624907" y="1537489"/>
              <a:ext cx="683085" cy="184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97" t="72503" r="10344" b="21201"/>
            <a:stretch/>
          </p:blipFill>
          <p:spPr bwMode="auto">
            <a:xfrm>
              <a:off x="9877156" y="1476738"/>
              <a:ext cx="168552" cy="243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https://wikidocs.net/images/page/31379/transformer12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76" t="81512" r="6340" b="14373"/>
            <a:stretch/>
          </p:blipFill>
          <p:spPr bwMode="auto">
            <a:xfrm>
              <a:off x="10109585" y="1560785"/>
              <a:ext cx="365209" cy="15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9793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05EAE-16AD-491E-8819-F71C20117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3" y="1275058"/>
            <a:ext cx="9388698" cy="55472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053F19-FB40-4797-83D2-A92AFD40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65CC526-E363-4B4B-9B44-6E36D0646B05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13. Multi-Head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B40BBF-6124-4D90-A9A4-93A6640FFE3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2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075378D-3249-4E62-BC4F-96B74C9BDE88}"/>
                  </a:ext>
                </a:extLst>
              </p:cNvPr>
              <p:cNvSpPr/>
              <p:nvPr/>
            </p:nvSpPr>
            <p:spPr>
              <a:xfrm>
                <a:off x="124457" y="800098"/>
                <a:ext cx="11566097" cy="10492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altLang="ko-KR" sz="2000" b="1" dirty="0">
                    <a:solidFill>
                      <a:srgbClr val="333333"/>
                    </a:solidFill>
                    <a:latin typeface="나눔 고딕"/>
                  </a:rPr>
                  <a:t>			</a:t>
                </a:r>
                <a:r>
                  <a:rPr lang="en-US" altLang="ko-KR" sz="2000" dirty="0">
                    <a:solidFill>
                      <a:srgbClr val="333333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ultiHead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) </m:t>
                    </m:r>
                    <m:r>
                      <m:rPr>
                        <m:nor/>
                      </m:rPr>
                      <a:rPr lang="en-US" altLang="ko-KR" sz="2000" dirty="0">
                        <a:solidFill>
                          <a:srgbClr val="333333"/>
                        </a:solidFill>
                        <a:latin typeface="나눔 고딕"/>
                      </a:rPr>
                      <m:t>= </m:t>
                    </m:r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333333"/>
                        </a:solidFill>
                        <a:latin typeface="나눔 고딕"/>
                      </a:rPr>
                      <m:t>Concat</m:t>
                    </m:r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333333"/>
                        </a:solidFill>
                        <a:latin typeface="나눔 고딕"/>
                      </a:rPr>
                      <m:t>( </m:t>
                    </m:r>
                    <m:sSub>
                      <m:sSubPr>
                        <m:ctrlP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333333"/>
                        </a:solidFill>
                        <a:latin typeface="나눔 고딕"/>
                      </a:rPr>
                      <m:t> , </m:t>
                    </m:r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333333"/>
                        </a:solidFill>
                        <a:latin typeface="나눔 고딕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2000" b="0" i="0" dirty="0" smtClean="0">
                        <a:solidFill>
                          <a:srgbClr val="333333"/>
                        </a:solidFill>
                        <a:latin typeface="나눔 고딕"/>
                      </a:rPr>
                      <m:t>) </m:t>
                    </m:r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sz="2000" b="0" i="1" dirty="0">
                  <a:solidFill>
                    <a:srgbClr val="33333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0" dirty="0">
                    <a:solidFill>
                      <a:srgbClr val="333333"/>
                    </a:solidFill>
                    <a:ea typeface="Cambria Math" panose="02040503050406030204" pitchFamily="18" charset="0"/>
                  </a:rPr>
                  <a:t>						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sSub>
                      <m:sSubPr>
                        <m:ctrlP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e>
                      <m:sub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𝐴𝑡𝑡𝑒𝑛𝑡𝑖𝑜𝑛</m:t>
                    </m:r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sSubSup>
                      <m:sSubSupPr>
                        <m:ctrlP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bSup>
                      <m:sSubSupPr>
                        <m:ctrlP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sz="20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altLang="ko-KR" sz="2000" b="0" i="0" dirty="0">
                    <a:solidFill>
                      <a:srgbClr val="333333"/>
                    </a:solidFill>
                    <a:latin typeface="나눔 고딕"/>
                  </a:rPr>
                  <a:t>)</a:t>
                </a: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075378D-3249-4E62-BC4F-96B74C9B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7" y="800098"/>
                <a:ext cx="11566097" cy="1049262"/>
              </a:xfrm>
              <a:prstGeom prst="rect">
                <a:avLst/>
              </a:prstGeom>
              <a:blipFill>
                <a:blip r:embed="rId3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82B1F83F-248A-408E-B894-0D6AC646DADD}"/>
              </a:ext>
            </a:extLst>
          </p:cNvPr>
          <p:cNvGrpSpPr/>
          <p:nvPr/>
        </p:nvGrpSpPr>
        <p:grpSpPr>
          <a:xfrm>
            <a:off x="222755" y="1907466"/>
            <a:ext cx="11390611" cy="4930871"/>
            <a:chOff x="483783" y="1294591"/>
            <a:chExt cx="11224434" cy="5133135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D6048402-25B6-4CAA-825C-9D4194799C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20" t="16508" b="2523"/>
            <a:stretch/>
          </p:blipFill>
          <p:spPr bwMode="auto">
            <a:xfrm>
              <a:off x="4090219" y="1294591"/>
              <a:ext cx="7617998" cy="5133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448D9BF-C118-45FA-B0E1-5F9816061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84" t="16037" r="73579" b="64603"/>
            <a:stretch/>
          </p:blipFill>
          <p:spPr bwMode="auto">
            <a:xfrm>
              <a:off x="483783" y="3139314"/>
              <a:ext cx="3080410" cy="1227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EADAC33-649D-4D48-A795-D986E28E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9DCA4E7-5A8D-491B-914F-BF3E75F69126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13. Multi-Head Attention</a:t>
            </a:r>
            <a:endParaRPr lang="ko-KR" altLang="en-US" sz="36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8E25BD-1CCB-4762-A960-57296B31CAF6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34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E31C751-4663-4B1B-ADEE-3B0A5D1715B1}"/>
              </a:ext>
            </a:extLst>
          </p:cNvPr>
          <p:cNvSpPr txBox="1">
            <a:spLocks/>
          </p:cNvSpPr>
          <p:nvPr/>
        </p:nvSpPr>
        <p:spPr>
          <a:xfrm>
            <a:off x="5168900" y="1892304"/>
            <a:ext cx="7023100" cy="1536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/>
              <a:t>Thank you</a:t>
            </a:r>
            <a:endParaRPr lang="ko-KR" altLang="en-US" sz="4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D95B6D-B8F7-4820-BA92-A67CD2ABB3AD}"/>
              </a:ext>
            </a:extLst>
          </p:cNvPr>
          <p:cNvCxnSpPr>
            <a:cxnSpLocks/>
          </p:cNvCxnSpPr>
          <p:nvPr/>
        </p:nvCxnSpPr>
        <p:spPr>
          <a:xfrm>
            <a:off x="5168900" y="3454399"/>
            <a:ext cx="7023100" cy="2"/>
          </a:xfrm>
          <a:prstGeom prst="line">
            <a:avLst/>
          </a:prstGeom>
          <a:ln w="5715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165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3C31906-C9AC-49D4-BF67-D28E717DD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9" y="1133715"/>
            <a:ext cx="4813669" cy="545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61349F0B-7195-4CB4-B906-7183810FA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9" r="11810"/>
          <a:stretch/>
        </p:blipFill>
        <p:spPr bwMode="auto">
          <a:xfrm>
            <a:off x="6343650" y="1133715"/>
            <a:ext cx="5134181" cy="270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0CBE925-CBD3-46ED-B160-97CC03F764FF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11. Self Attention</a:t>
            </a:r>
            <a:endParaRPr lang="ko-KR" altLang="en-US" sz="3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943FE33-B460-491E-8E81-FB4C48A0AF0B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065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E90C6D-62F6-404A-B511-02F0639AACF6}"/>
              </a:ext>
            </a:extLst>
          </p:cNvPr>
          <p:cNvSpPr/>
          <p:nvPr/>
        </p:nvSpPr>
        <p:spPr>
          <a:xfrm>
            <a:off x="124458" y="35726"/>
            <a:ext cx="28581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4. Transformer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6842DB-8D9D-4812-8C35-B53A3552AAD0}"/>
              </a:ext>
            </a:extLst>
          </p:cNvPr>
          <p:cNvCxnSpPr/>
          <p:nvPr/>
        </p:nvCxnSpPr>
        <p:spPr>
          <a:xfrm>
            <a:off x="124458" y="636851"/>
            <a:ext cx="3836504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87A7274-5C62-4828-8755-AC2BA0F86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10" y="689626"/>
            <a:ext cx="9647580" cy="616837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DFBA639-123D-4FB8-92B8-2F88641E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60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91CEC-F6FF-43AA-8D30-EE53F38BBBB5}"/>
              </a:ext>
            </a:extLst>
          </p:cNvPr>
          <p:cNvSpPr/>
          <p:nvPr/>
        </p:nvSpPr>
        <p:spPr>
          <a:xfrm>
            <a:off x="124458" y="35726"/>
            <a:ext cx="2645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4-5. Wrap-up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A489DA-0A0E-44E6-81FF-AF01981D81D1}"/>
              </a:ext>
            </a:extLst>
          </p:cNvPr>
          <p:cNvCxnSpPr/>
          <p:nvPr/>
        </p:nvCxnSpPr>
        <p:spPr>
          <a:xfrm>
            <a:off x="124458" y="636851"/>
            <a:ext cx="3836504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6BB3BE8-3610-46DC-819A-560676C5F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3" y="691568"/>
            <a:ext cx="10852614" cy="61664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6FAA5E-9F05-4A67-9172-28154C9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38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1. Seq2seq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6ACF00-EB91-4DB9-BCFF-1E59F981661C}"/>
              </a:ext>
            </a:extLst>
          </p:cNvPr>
          <p:cNvGrpSpPr/>
          <p:nvPr/>
        </p:nvGrpSpPr>
        <p:grpSpPr>
          <a:xfrm>
            <a:off x="390225" y="1125378"/>
            <a:ext cx="11393399" cy="5137014"/>
            <a:chOff x="390225" y="1125378"/>
            <a:chExt cx="11393399" cy="5137014"/>
          </a:xfrm>
        </p:grpSpPr>
        <p:grpSp>
          <p:nvGrpSpPr>
            <p:cNvPr id="9" name="그룹 8"/>
            <p:cNvGrpSpPr/>
            <p:nvPr/>
          </p:nvGrpSpPr>
          <p:grpSpPr>
            <a:xfrm>
              <a:off x="390225" y="1125378"/>
              <a:ext cx="11393399" cy="4245276"/>
              <a:chOff x="42388" y="1067504"/>
              <a:chExt cx="11107845" cy="4110059"/>
            </a:xfrm>
          </p:grpSpPr>
          <p:pic>
            <p:nvPicPr>
              <p:cNvPr id="2" name="Picture 8" descr="https://wikidocs.net/images/page/24996/%EB%8B%A8%EC%96%B4%ED%86%A0%ED%81%B0%EB%93%A4%EC%9D%B4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702"/>
              <a:stretch/>
            </p:blipFill>
            <p:spPr bwMode="auto">
              <a:xfrm>
                <a:off x="42388" y="1614899"/>
                <a:ext cx="10970923" cy="35626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https://wikidocs.net/images/page/43646/simpleseq2seq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88" y="1416831"/>
                <a:ext cx="11096272" cy="3079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https://wikidocs.net/images/page/24996/decodernextwordprediction.PN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456"/>
              <a:stretch/>
            </p:blipFill>
            <p:spPr bwMode="auto">
              <a:xfrm>
                <a:off x="6397230" y="1067504"/>
                <a:ext cx="4753003" cy="606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8" descr="https://wikidocs.net/images/page/24996/%EB%8B%A8%EC%96%B4%ED%86%A0%ED%81%B0%EB%93%A4%EC%9D%B4.PNG">
              <a:extLst>
                <a:ext uri="{FF2B5EF4-FFF2-40B4-BE49-F238E27FC236}">
                  <a16:creationId xmlns:a16="http://schemas.microsoft.com/office/drawing/2014/main" id="{1A04FA3D-F553-4858-A794-0AC418E41A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91" r="62725"/>
            <a:stretch/>
          </p:blipFill>
          <p:spPr bwMode="auto">
            <a:xfrm>
              <a:off x="390225" y="5559194"/>
              <a:ext cx="4645198" cy="703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92818F6-EF49-4C97-B794-3B9300A1B799}"/>
                </a:ext>
              </a:extLst>
            </p:cNvPr>
            <p:cNvGrpSpPr/>
            <p:nvPr/>
          </p:nvGrpSpPr>
          <p:grpSpPr>
            <a:xfrm>
              <a:off x="733754" y="4357387"/>
              <a:ext cx="4310743" cy="1191709"/>
              <a:chOff x="729506" y="4737481"/>
              <a:chExt cx="4310743" cy="119170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1D091FC-E69F-4BC0-A9CB-F85851C8F154}"/>
                  </a:ext>
                </a:extLst>
              </p:cNvPr>
              <p:cNvSpPr/>
              <p:nvPr/>
            </p:nvSpPr>
            <p:spPr>
              <a:xfrm>
                <a:off x="729506" y="4737481"/>
                <a:ext cx="4310743" cy="11917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757869" y="4737481"/>
                <a:ext cx="4195116" cy="1191709"/>
                <a:chOff x="284288" y="5421927"/>
                <a:chExt cx="4195116" cy="1191709"/>
              </a:xfrm>
              <a:solidFill>
                <a:schemeClr val="bg1"/>
              </a:solidFill>
            </p:grpSpPr>
            <p:pic>
              <p:nvPicPr>
                <p:cNvPr id="3074" name="Picture 2" descr="https://wikidocs.net/images/page/24996/%EC%9E%84%EB%B2%A0%EB%94%A9%EB%B2%A1%ED%84%B0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935" r="75989"/>
                <a:stretch/>
              </p:blipFill>
              <p:spPr bwMode="auto">
                <a:xfrm>
                  <a:off x="284288" y="5421927"/>
                  <a:ext cx="575680" cy="119170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6" name="Picture 2" descr="https://wikidocs.net/images/page/24996/%EC%9E%84%EB%B2%A0%EB%94%A9%EB%B2%A1%ED%84%B0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795" r="50893"/>
                <a:stretch/>
              </p:blipFill>
              <p:spPr bwMode="auto">
                <a:xfrm>
                  <a:off x="1379981" y="5421927"/>
                  <a:ext cx="590676" cy="119170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7" name="Picture 2" descr="https://wikidocs.net/images/page/24996/%EC%9E%84%EB%B2%A0%EB%94%A9%EB%B2%A1%ED%84%B0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747" r="25763"/>
                <a:stretch/>
              </p:blipFill>
              <p:spPr bwMode="auto">
                <a:xfrm>
                  <a:off x="2721781" y="5421927"/>
                  <a:ext cx="601883" cy="1191709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8" name="Picture 2" descr="https://wikidocs.net/images/page/24996/%EC%9E%84%EB%B2%A0%EB%94%A9%EB%B2%A1%ED%84%B0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35"/>
                <a:stretch/>
              </p:blipFill>
              <p:spPr bwMode="auto">
                <a:xfrm>
                  <a:off x="3853727" y="5421927"/>
                  <a:ext cx="625677" cy="1191709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11" name="그룹 10"/>
          <p:cNvGrpSpPr/>
          <p:nvPr/>
        </p:nvGrpSpPr>
        <p:grpSpPr>
          <a:xfrm>
            <a:off x="5563693" y="4699348"/>
            <a:ext cx="1034592" cy="1211445"/>
            <a:chOff x="5622748" y="4759681"/>
            <a:chExt cx="1034592" cy="1211445"/>
          </a:xfrm>
        </p:grpSpPr>
        <p:pic>
          <p:nvPicPr>
            <p:cNvPr id="19" name="Picture 4" descr="https://wikidocs.net/images/page/24996/%EC%BB%A8%ED%85%8D%EC%8A%A4%ED%8A%B8_%EB%B2%A1%ED%84%B0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64"/>
            <a:stretch/>
          </p:blipFill>
          <p:spPr bwMode="auto">
            <a:xfrm>
              <a:off x="5904052" y="4759681"/>
              <a:ext cx="753288" cy="1211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s://wikidocs.net/images/page/24996/%EC%BB%A8%ED%85%8D%EC%8A%A4%ED%8A%B8_%EB%B2%A1%ED%84%B0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89"/>
            <a:stretch/>
          </p:blipFill>
          <p:spPr bwMode="auto">
            <a:xfrm>
              <a:off x="5622748" y="4759681"/>
              <a:ext cx="410041" cy="1211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1622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91CEC-F6FF-43AA-8D30-EE53F38BBBB5}"/>
              </a:ext>
            </a:extLst>
          </p:cNvPr>
          <p:cNvSpPr/>
          <p:nvPr/>
        </p:nvSpPr>
        <p:spPr>
          <a:xfrm>
            <a:off x="124458" y="35726"/>
            <a:ext cx="2645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4-5. Wrap-up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A489DA-0A0E-44E6-81FF-AF01981D81D1}"/>
              </a:ext>
            </a:extLst>
          </p:cNvPr>
          <p:cNvCxnSpPr/>
          <p:nvPr/>
        </p:nvCxnSpPr>
        <p:spPr>
          <a:xfrm>
            <a:off x="124458" y="636851"/>
            <a:ext cx="3836504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75378D-3249-4E62-BC4F-96B74C9BDE88}"/>
              </a:ext>
            </a:extLst>
          </p:cNvPr>
          <p:cNvSpPr/>
          <p:nvPr/>
        </p:nvSpPr>
        <p:spPr>
          <a:xfrm>
            <a:off x="124458" y="800098"/>
            <a:ext cx="913647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나눔 고딕"/>
              </a:rPr>
              <a:t>Encoder</a:t>
            </a:r>
            <a:endParaRPr lang="ko-KR" altLang="en-US" sz="2000" dirty="0">
              <a:solidFill>
                <a:srgbClr val="333333"/>
              </a:solidFill>
              <a:latin typeface="나눔 고딕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863E5859-6767-4FB8-BDD9-D8B222077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69" y="800098"/>
            <a:ext cx="6485262" cy="606627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1F176A6-9CAF-4661-A934-C55CABAB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18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91CEC-F6FF-43AA-8D30-EE53F38BBBB5}"/>
              </a:ext>
            </a:extLst>
          </p:cNvPr>
          <p:cNvSpPr/>
          <p:nvPr/>
        </p:nvSpPr>
        <p:spPr>
          <a:xfrm>
            <a:off x="124458" y="35726"/>
            <a:ext cx="2645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4-5. Wrap-up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A489DA-0A0E-44E6-81FF-AF01981D81D1}"/>
              </a:ext>
            </a:extLst>
          </p:cNvPr>
          <p:cNvCxnSpPr/>
          <p:nvPr/>
        </p:nvCxnSpPr>
        <p:spPr>
          <a:xfrm>
            <a:off x="124458" y="636851"/>
            <a:ext cx="3836504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BF963767-A7F3-4465-A348-80841D8438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75" y="865407"/>
            <a:ext cx="10908535" cy="59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075378D-3249-4E62-BC4F-96B74C9BDE88}"/>
              </a:ext>
            </a:extLst>
          </p:cNvPr>
          <p:cNvSpPr/>
          <p:nvPr/>
        </p:nvSpPr>
        <p:spPr>
          <a:xfrm>
            <a:off x="124458" y="800098"/>
            <a:ext cx="913647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나눔 고딕"/>
              </a:rPr>
              <a:t>Encoder - Decoder</a:t>
            </a:r>
            <a:endParaRPr lang="ko-KR" altLang="en-US" sz="2000" dirty="0">
              <a:solidFill>
                <a:srgbClr val="333333"/>
              </a:solidFill>
              <a:latin typeface="나눔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ED890C-1867-495A-B20B-B28AD04E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721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91CEC-F6FF-43AA-8D30-EE53F38BBBB5}"/>
              </a:ext>
            </a:extLst>
          </p:cNvPr>
          <p:cNvSpPr/>
          <p:nvPr/>
        </p:nvSpPr>
        <p:spPr>
          <a:xfrm>
            <a:off x="124458" y="35726"/>
            <a:ext cx="26452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4-5. Wrap-up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A489DA-0A0E-44E6-81FF-AF01981D81D1}"/>
              </a:ext>
            </a:extLst>
          </p:cNvPr>
          <p:cNvCxnSpPr/>
          <p:nvPr/>
        </p:nvCxnSpPr>
        <p:spPr>
          <a:xfrm>
            <a:off x="124458" y="636851"/>
            <a:ext cx="3836504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75378D-3249-4E62-BC4F-96B74C9BDE88}"/>
              </a:ext>
            </a:extLst>
          </p:cNvPr>
          <p:cNvSpPr/>
          <p:nvPr/>
        </p:nvSpPr>
        <p:spPr>
          <a:xfrm>
            <a:off x="124458" y="800098"/>
            <a:ext cx="913647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나눔 고딕"/>
              </a:rPr>
              <a:t>Decoder</a:t>
            </a:r>
            <a:endParaRPr lang="ko-KR" altLang="en-US" sz="2000" dirty="0">
              <a:solidFill>
                <a:srgbClr val="333333"/>
              </a:solidFill>
              <a:latin typeface="나눔 고딕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79F10B0-CE55-4CB2-86E6-9EC3298450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75" y="862732"/>
            <a:ext cx="10908535" cy="59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744C085-2E0C-4349-8914-41C61561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7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91CEC-F6FF-43AA-8D30-EE53F38BBBB5}"/>
              </a:ext>
            </a:extLst>
          </p:cNvPr>
          <p:cNvSpPr/>
          <p:nvPr/>
        </p:nvSpPr>
        <p:spPr>
          <a:xfrm>
            <a:off x="124458" y="35726"/>
            <a:ext cx="35587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4-2. Feed-Forward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A489DA-0A0E-44E6-81FF-AF01981D81D1}"/>
              </a:ext>
            </a:extLst>
          </p:cNvPr>
          <p:cNvCxnSpPr/>
          <p:nvPr/>
        </p:nvCxnSpPr>
        <p:spPr>
          <a:xfrm>
            <a:off x="124458" y="636851"/>
            <a:ext cx="3836504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75378D-3249-4E62-BC4F-96B74C9BDE88}"/>
              </a:ext>
            </a:extLst>
          </p:cNvPr>
          <p:cNvSpPr/>
          <p:nvPr/>
        </p:nvSpPr>
        <p:spPr>
          <a:xfrm>
            <a:off x="124458" y="800098"/>
            <a:ext cx="9136472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나눔 고딕"/>
              </a:rPr>
              <a:t>Position-wise Feed-Forward Networks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나눔 고딕"/>
              </a:rPr>
              <a:t>		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FFN(x)</a:t>
            </a:r>
            <a:r>
              <a:rPr lang="en-US" altLang="ko-KR" sz="2000" dirty="0">
                <a:solidFill>
                  <a:srgbClr val="333333"/>
                </a:solidFill>
                <a:latin typeface="나눔 고딕"/>
              </a:rPr>
              <a:t> 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=</a:t>
            </a:r>
            <a:r>
              <a:rPr lang="en-US" altLang="ko-KR" sz="2000" dirty="0">
                <a:solidFill>
                  <a:srgbClr val="333333"/>
                </a:solidFill>
                <a:latin typeface="나눔 고딕"/>
              </a:rPr>
              <a:t> 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max(0,</a:t>
            </a:r>
            <a:r>
              <a:rPr lang="en-US" altLang="ko-KR" sz="2000" dirty="0">
                <a:solidFill>
                  <a:srgbClr val="333333"/>
                </a:solidFill>
                <a:latin typeface="나눔 고딕"/>
              </a:rPr>
              <a:t> </a:t>
            </a:r>
            <a:r>
              <a:rPr lang="en-US" altLang="ko-KR" sz="2000" dirty="0"/>
              <a:t>z〮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W</a:t>
            </a:r>
            <a:r>
              <a:rPr lang="pl-PL" altLang="ko-KR" sz="2000" baseline="-25000" dirty="0">
                <a:solidFill>
                  <a:srgbClr val="333333"/>
                </a:solidFill>
                <a:latin typeface="나눔 고딕"/>
              </a:rPr>
              <a:t>1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+b</a:t>
            </a:r>
            <a:r>
              <a:rPr lang="pl-PL" altLang="ko-KR" sz="2000" baseline="-25000" dirty="0">
                <a:solidFill>
                  <a:srgbClr val="333333"/>
                </a:solidFill>
                <a:latin typeface="나눔 고딕"/>
              </a:rPr>
              <a:t>1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)W</a:t>
            </a:r>
            <a:r>
              <a:rPr lang="en-US" altLang="ko-KR" sz="2000" baseline="-25000" dirty="0">
                <a:solidFill>
                  <a:srgbClr val="333333"/>
                </a:solidFill>
                <a:latin typeface="나눔 고딕"/>
              </a:rPr>
              <a:t>2</a:t>
            </a:r>
            <a:r>
              <a:rPr lang="pl-PL" altLang="ko-KR" sz="2000" dirty="0">
                <a:solidFill>
                  <a:srgbClr val="333333"/>
                </a:solidFill>
                <a:latin typeface="나눔 고딕"/>
              </a:rPr>
              <a:t>+b</a:t>
            </a:r>
            <a:r>
              <a:rPr lang="en-US" altLang="ko-KR" sz="2000" baseline="-25000" dirty="0">
                <a:solidFill>
                  <a:srgbClr val="333333"/>
                </a:solidFill>
                <a:latin typeface="나눔 고딕"/>
              </a:rPr>
              <a:t>2</a:t>
            </a:r>
            <a:endParaRPr lang="ko-KR" altLang="en-US" sz="2000" dirty="0">
              <a:solidFill>
                <a:srgbClr val="333333"/>
              </a:solidFill>
              <a:latin typeface="나눔 고딕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F13B992A-4206-43BC-A000-A6AE0FB4DB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8" t="12236" r="50481" b="45005"/>
          <a:stretch/>
        </p:blipFill>
        <p:spPr bwMode="auto">
          <a:xfrm>
            <a:off x="663932" y="3091180"/>
            <a:ext cx="1930399" cy="24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D65F154E-0D36-4508-8B81-45D4E6060EFE}"/>
              </a:ext>
            </a:extLst>
          </p:cNvPr>
          <p:cNvGrpSpPr/>
          <p:nvPr/>
        </p:nvGrpSpPr>
        <p:grpSpPr>
          <a:xfrm>
            <a:off x="3683253" y="2238514"/>
            <a:ext cx="4151251" cy="4219568"/>
            <a:chOff x="2848286" y="2181234"/>
            <a:chExt cx="4151251" cy="4219568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47FF8C8D-7238-4C0B-A12F-11AB83909E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28" t="13575" r="50481" b="80527"/>
            <a:stretch/>
          </p:blipFill>
          <p:spPr bwMode="auto">
            <a:xfrm>
              <a:off x="3958713" y="2181234"/>
              <a:ext cx="1930399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D23BDA21-6888-4868-BB1D-8CD5269762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57" t="48626" r="50752" b="45475"/>
            <a:stretch/>
          </p:blipFill>
          <p:spPr bwMode="auto">
            <a:xfrm>
              <a:off x="3958713" y="6057902"/>
              <a:ext cx="1930399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B47992F-D281-4946-B99A-F5696C8C371B}"/>
                </a:ext>
              </a:extLst>
            </p:cNvPr>
            <p:cNvSpPr/>
            <p:nvPr/>
          </p:nvSpPr>
          <p:spPr>
            <a:xfrm rot="10800000" flipH="1" flipV="1">
              <a:off x="3218425" y="4900760"/>
              <a:ext cx="3410976" cy="652864"/>
            </a:xfrm>
            <a:prstGeom prst="rect">
              <a:avLst/>
            </a:prstGeom>
            <a:solidFill>
              <a:srgbClr val="E6F2FE"/>
            </a:solidFill>
            <a:ln w="12700">
              <a:solidFill>
                <a:srgbClr val="5258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Linear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transformation_1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 </a:t>
              </a:r>
              <a:r>
                <a:rPr lang="en-US" altLang="ko-KR" dirty="0">
                  <a:solidFill>
                    <a:schemeClr val="tx1"/>
                  </a:solidFill>
                </a:rPr>
                <a:t>= z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〮W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 + b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DB2B96B-31E5-4E00-8A55-3C614E0ED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12" y="5553624"/>
              <a:ext cx="0" cy="504278"/>
            </a:xfrm>
            <a:prstGeom prst="straightConnector1">
              <a:avLst/>
            </a:prstGeom>
            <a:ln w="38100">
              <a:solidFill>
                <a:srgbClr val="5258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5F6746B-8B08-413C-A0F0-E61451DBBEB5}"/>
                </a:ext>
              </a:extLst>
            </p:cNvPr>
            <p:cNvSpPr/>
            <p:nvPr/>
          </p:nvSpPr>
          <p:spPr>
            <a:xfrm rot="10800000" flipH="1" flipV="1">
              <a:off x="3728312" y="3954537"/>
              <a:ext cx="2391202" cy="652864"/>
            </a:xfrm>
            <a:prstGeom prst="rect">
              <a:avLst/>
            </a:prstGeom>
            <a:solidFill>
              <a:srgbClr val="E6F2FE"/>
            </a:solidFill>
            <a:ln w="12700">
              <a:solidFill>
                <a:srgbClr val="5258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ReLu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 </a:t>
              </a:r>
              <a:r>
                <a:rPr lang="en-US" altLang="ko-KR" dirty="0">
                  <a:solidFill>
                    <a:schemeClr val="tx1"/>
                  </a:solidFill>
                </a:rPr>
                <a:t>= max(0,f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1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B3A71A3-90BF-44AA-B3B0-CF812E6A5F08}"/>
                </a:ext>
              </a:extLst>
            </p:cNvPr>
            <p:cNvSpPr/>
            <p:nvPr/>
          </p:nvSpPr>
          <p:spPr>
            <a:xfrm rot="10800000" flipH="1" flipV="1">
              <a:off x="3218424" y="2965827"/>
              <a:ext cx="3410976" cy="652864"/>
            </a:xfrm>
            <a:prstGeom prst="rect">
              <a:avLst/>
            </a:prstGeom>
            <a:solidFill>
              <a:srgbClr val="E6F2FE"/>
            </a:solidFill>
            <a:ln w="12700">
              <a:solidFill>
                <a:srgbClr val="5258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Linear</a:t>
              </a:r>
              <a:r>
                <a:rPr lang="ko-KR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ko-KR" b="1" dirty="0">
                  <a:solidFill>
                    <a:schemeClr val="tx1"/>
                  </a:solidFill>
                </a:rPr>
                <a:t>transformation_2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3 </a:t>
              </a:r>
              <a:r>
                <a:rPr lang="en-US" altLang="ko-KR" dirty="0">
                  <a:solidFill>
                    <a:schemeClr val="tx1"/>
                  </a:solidFill>
                </a:rPr>
                <a:t>= f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〮W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 + b</a:t>
              </a:r>
              <a:r>
                <a:rPr lang="en-US" altLang="ko-KR" baseline="-25000" dirty="0">
                  <a:solidFill>
                    <a:schemeClr val="tx1"/>
                  </a:solidFill>
                </a:rPr>
                <a:t>2</a:t>
              </a:r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0640726-1752-4952-B224-5804C93B76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12" y="4607401"/>
              <a:ext cx="0" cy="293359"/>
            </a:xfrm>
            <a:prstGeom prst="straightConnector1">
              <a:avLst/>
            </a:prstGeom>
            <a:ln w="38100">
              <a:solidFill>
                <a:srgbClr val="5258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E4BDED03-35A3-44E5-998E-57B8DAB589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23912" y="3618691"/>
              <a:ext cx="1" cy="335846"/>
            </a:xfrm>
            <a:prstGeom prst="straightConnector1">
              <a:avLst/>
            </a:prstGeom>
            <a:ln w="38100">
              <a:solidFill>
                <a:srgbClr val="5258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1192FCE-5DC1-423A-A4EE-88E227EC9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3912" y="2524134"/>
              <a:ext cx="1" cy="441693"/>
            </a:xfrm>
            <a:prstGeom prst="straightConnector1">
              <a:avLst/>
            </a:prstGeom>
            <a:ln w="38100">
              <a:solidFill>
                <a:srgbClr val="5258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ECAFB6B-7EE3-43DC-BE49-83501FF100AF}"/>
                </a:ext>
              </a:extLst>
            </p:cNvPr>
            <p:cNvSpPr/>
            <p:nvPr/>
          </p:nvSpPr>
          <p:spPr>
            <a:xfrm rot="10800000" flipH="1" flipV="1">
              <a:off x="2848286" y="2744980"/>
              <a:ext cx="4151251" cy="3104064"/>
            </a:xfrm>
            <a:prstGeom prst="rect">
              <a:avLst/>
            </a:prstGeom>
            <a:noFill/>
            <a:ln w="28575">
              <a:solidFill>
                <a:srgbClr val="A3D0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637196C-CF18-4DA1-A845-479502895462}"/>
              </a:ext>
            </a:extLst>
          </p:cNvPr>
          <p:cNvCxnSpPr>
            <a:cxnSpLocks/>
          </p:cNvCxnSpPr>
          <p:nvPr/>
        </p:nvCxnSpPr>
        <p:spPr>
          <a:xfrm flipV="1">
            <a:off x="2588186" y="2802260"/>
            <a:ext cx="1080000" cy="949320"/>
          </a:xfrm>
          <a:prstGeom prst="line">
            <a:avLst/>
          </a:prstGeom>
          <a:ln w="28575">
            <a:solidFill>
              <a:srgbClr val="A3D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1EB9CEF-4855-4776-8146-19E6C25155C5}"/>
              </a:ext>
            </a:extLst>
          </p:cNvPr>
          <p:cNvCxnSpPr>
            <a:cxnSpLocks/>
          </p:cNvCxnSpPr>
          <p:nvPr/>
        </p:nvCxnSpPr>
        <p:spPr>
          <a:xfrm>
            <a:off x="2588186" y="4811360"/>
            <a:ext cx="1080000" cy="1094965"/>
          </a:xfrm>
          <a:prstGeom prst="line">
            <a:avLst/>
          </a:prstGeom>
          <a:ln w="28575">
            <a:solidFill>
              <a:srgbClr val="A3D0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슬라이드 번호 개체 틀 78">
            <a:extLst>
              <a:ext uri="{FF2B5EF4-FFF2-40B4-BE49-F238E27FC236}">
                <a16:creationId xmlns:a16="http://schemas.microsoft.com/office/drawing/2014/main" id="{AEBB62F3-5A44-4FF9-9308-28C1E656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57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C91CEC-F6FF-43AA-8D30-EE53F38BBBB5}"/>
              </a:ext>
            </a:extLst>
          </p:cNvPr>
          <p:cNvSpPr/>
          <p:nvPr/>
        </p:nvSpPr>
        <p:spPr>
          <a:xfrm>
            <a:off x="124458" y="35726"/>
            <a:ext cx="46346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b="1" dirty="0">
                <a:solidFill>
                  <a:srgbClr val="333333"/>
                </a:solidFill>
                <a:latin typeface="나눔 고딕"/>
              </a:rPr>
              <a:t>4-3. Positional Encoding</a:t>
            </a:r>
            <a:endParaRPr lang="ko-KR" altLang="en-US" sz="3000" b="1" dirty="0">
              <a:solidFill>
                <a:srgbClr val="333333"/>
              </a:solidFill>
              <a:latin typeface="나눔 고딕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DA489DA-0A0E-44E6-81FF-AF01981D81D1}"/>
              </a:ext>
            </a:extLst>
          </p:cNvPr>
          <p:cNvCxnSpPr>
            <a:cxnSpLocks/>
          </p:cNvCxnSpPr>
          <p:nvPr/>
        </p:nvCxnSpPr>
        <p:spPr>
          <a:xfrm>
            <a:off x="124458" y="636851"/>
            <a:ext cx="4748331" cy="0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AC61DE-AF97-4FFC-8E60-E00B6C24ED32}"/>
              </a:ext>
            </a:extLst>
          </p:cNvPr>
          <p:cNvSpPr/>
          <p:nvPr/>
        </p:nvSpPr>
        <p:spPr>
          <a:xfrm>
            <a:off x="6844356" y="5790137"/>
            <a:ext cx="5347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300" dirty="0"/>
              <a:t>I love you but not love him</a:t>
            </a:r>
            <a:endParaRPr lang="ko-KR" altLang="en-US" b="1" spc="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05A471-F120-499A-8930-DD1B83F44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" t="53859" r="34178" b="591"/>
          <a:stretch/>
        </p:blipFill>
        <p:spPr>
          <a:xfrm>
            <a:off x="5566785" y="2757653"/>
            <a:ext cx="6049965" cy="216508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3DDD8A7-BBA3-461A-9F5D-25805E1EBD6F}"/>
              </a:ext>
            </a:extLst>
          </p:cNvPr>
          <p:cNvGrpSpPr/>
          <p:nvPr/>
        </p:nvGrpSpPr>
        <p:grpSpPr>
          <a:xfrm>
            <a:off x="397043" y="1263310"/>
            <a:ext cx="3618416" cy="4885650"/>
            <a:chOff x="1" y="1012163"/>
            <a:chExt cx="3618416" cy="488565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CB80118-337E-433B-BAE3-448D1A0D6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0771" r="73993"/>
            <a:stretch/>
          </p:blipFill>
          <p:spPr>
            <a:xfrm>
              <a:off x="1" y="1045392"/>
              <a:ext cx="3618415" cy="485242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7E939C-D5C8-4A8B-823A-84E30D456E11}"/>
                </a:ext>
              </a:extLst>
            </p:cNvPr>
            <p:cNvSpPr/>
            <p:nvPr/>
          </p:nvSpPr>
          <p:spPr>
            <a:xfrm>
              <a:off x="239209" y="3842597"/>
              <a:ext cx="3379208" cy="480918"/>
            </a:xfrm>
            <a:prstGeom prst="rect">
              <a:avLst/>
            </a:prstGeom>
            <a:solidFill>
              <a:schemeClr val="bg1">
                <a:lumMod val="8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66786FC-B5A2-4B88-A089-D8EE8A07F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88" t="36512" r="60364" b="57995"/>
            <a:stretch/>
          </p:blipFill>
          <p:spPr>
            <a:xfrm>
              <a:off x="2082258" y="1419726"/>
              <a:ext cx="1203160" cy="38501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36CFB0-17A1-4394-9D27-00BEC7602009}"/>
                </a:ext>
              </a:extLst>
            </p:cNvPr>
            <p:cNvSpPr/>
            <p:nvPr/>
          </p:nvSpPr>
          <p:spPr>
            <a:xfrm>
              <a:off x="546100" y="1012163"/>
              <a:ext cx="1203160" cy="16624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D06ED83-BC04-4193-8308-A20EC53C0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63" t="61642" r="84249" b="30977"/>
          <a:stretch/>
        </p:blipFill>
        <p:spPr>
          <a:xfrm>
            <a:off x="7198133" y="1883878"/>
            <a:ext cx="343493" cy="58385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177E751-F5F2-40B9-B358-B2F5ADC3E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6" t="61642" r="68372" b="30977"/>
          <a:stretch/>
        </p:blipFill>
        <p:spPr>
          <a:xfrm>
            <a:off x="9712700" y="1857108"/>
            <a:ext cx="343493" cy="644431"/>
          </a:xfrm>
          <a:prstGeom prst="rect">
            <a:avLst/>
          </a:prstGeom>
        </p:spPr>
      </p:pic>
      <p:graphicFrame>
        <p:nvGraphicFramePr>
          <p:cNvPr id="51200" name="표 51200">
            <a:extLst>
              <a:ext uri="{FF2B5EF4-FFF2-40B4-BE49-F238E27FC236}">
                <a16:creationId xmlns:a16="http://schemas.microsoft.com/office/drawing/2014/main" id="{FC599971-F42E-475E-850D-DB73C14843E8}"/>
              </a:ext>
            </a:extLst>
          </p:cNvPr>
          <p:cNvGraphicFramePr>
            <a:graphicFrameLocks noGrp="1"/>
          </p:cNvGraphicFramePr>
          <p:nvPr/>
        </p:nvGraphicFramePr>
        <p:xfrm>
          <a:off x="10119579" y="2034382"/>
          <a:ext cx="1054256" cy="24331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3564">
                  <a:extLst>
                    <a:ext uri="{9D8B030D-6E8A-4147-A177-3AD203B41FA5}">
                      <a16:colId xmlns:a16="http://schemas.microsoft.com/office/drawing/2014/main" val="1992672579"/>
                    </a:ext>
                  </a:extLst>
                </a:gridCol>
                <a:gridCol w="263564">
                  <a:extLst>
                    <a:ext uri="{9D8B030D-6E8A-4147-A177-3AD203B41FA5}">
                      <a16:colId xmlns:a16="http://schemas.microsoft.com/office/drawing/2014/main" val="711866605"/>
                    </a:ext>
                  </a:extLst>
                </a:gridCol>
                <a:gridCol w="263564">
                  <a:extLst>
                    <a:ext uri="{9D8B030D-6E8A-4147-A177-3AD203B41FA5}">
                      <a16:colId xmlns:a16="http://schemas.microsoft.com/office/drawing/2014/main" val="3738241933"/>
                    </a:ext>
                  </a:extLst>
                </a:gridCol>
                <a:gridCol w="263564">
                  <a:extLst>
                    <a:ext uri="{9D8B030D-6E8A-4147-A177-3AD203B41FA5}">
                      <a16:colId xmlns:a16="http://schemas.microsoft.com/office/drawing/2014/main" val="3706764051"/>
                    </a:ext>
                  </a:extLst>
                </a:gridCol>
              </a:tblGrid>
              <a:tr h="24331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586158"/>
                  </a:ext>
                </a:extLst>
              </a:tr>
            </a:tbl>
          </a:graphicData>
        </a:graphic>
      </p:graphicFrame>
      <p:graphicFrame>
        <p:nvGraphicFramePr>
          <p:cNvPr id="35" name="표 51200">
            <a:extLst>
              <a:ext uri="{FF2B5EF4-FFF2-40B4-BE49-F238E27FC236}">
                <a16:creationId xmlns:a16="http://schemas.microsoft.com/office/drawing/2014/main" id="{540D5E79-AF46-47CD-ADE9-BCF636A1AACF}"/>
              </a:ext>
            </a:extLst>
          </p:cNvPr>
          <p:cNvGraphicFramePr>
            <a:graphicFrameLocks noGrp="1"/>
          </p:cNvGraphicFramePr>
          <p:nvPr/>
        </p:nvGraphicFramePr>
        <p:xfrm>
          <a:off x="7562911" y="2034382"/>
          <a:ext cx="1054256" cy="24331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63564">
                  <a:extLst>
                    <a:ext uri="{9D8B030D-6E8A-4147-A177-3AD203B41FA5}">
                      <a16:colId xmlns:a16="http://schemas.microsoft.com/office/drawing/2014/main" val="1992672579"/>
                    </a:ext>
                  </a:extLst>
                </a:gridCol>
                <a:gridCol w="263564">
                  <a:extLst>
                    <a:ext uri="{9D8B030D-6E8A-4147-A177-3AD203B41FA5}">
                      <a16:colId xmlns:a16="http://schemas.microsoft.com/office/drawing/2014/main" val="711866605"/>
                    </a:ext>
                  </a:extLst>
                </a:gridCol>
                <a:gridCol w="263564">
                  <a:extLst>
                    <a:ext uri="{9D8B030D-6E8A-4147-A177-3AD203B41FA5}">
                      <a16:colId xmlns:a16="http://schemas.microsoft.com/office/drawing/2014/main" val="3738241933"/>
                    </a:ext>
                  </a:extLst>
                </a:gridCol>
                <a:gridCol w="263564">
                  <a:extLst>
                    <a:ext uri="{9D8B030D-6E8A-4147-A177-3AD203B41FA5}">
                      <a16:colId xmlns:a16="http://schemas.microsoft.com/office/drawing/2014/main" val="3706764051"/>
                    </a:ext>
                  </a:extLst>
                </a:gridCol>
              </a:tblGrid>
              <a:tr h="24331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586158"/>
                  </a:ext>
                </a:extLst>
              </a:tr>
            </a:tbl>
          </a:graphicData>
        </a:graphic>
      </p:graphicFrame>
      <p:sp>
        <p:nvSpPr>
          <p:cNvPr id="51203" name="직사각형 51202">
            <a:extLst>
              <a:ext uri="{FF2B5EF4-FFF2-40B4-BE49-F238E27FC236}">
                <a16:creationId xmlns:a16="http://schemas.microsoft.com/office/drawing/2014/main" id="{DF109CD2-0CB1-43CD-BC15-C92318C7AC6D}"/>
              </a:ext>
            </a:extLst>
          </p:cNvPr>
          <p:cNvSpPr/>
          <p:nvPr/>
        </p:nvSpPr>
        <p:spPr>
          <a:xfrm>
            <a:off x="7893806" y="4431933"/>
            <a:ext cx="697962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66D25D"/>
                </a:solidFill>
              </a:rPr>
              <a:t>love</a:t>
            </a:r>
            <a:endParaRPr lang="ko-KR" altLang="en-US" b="1" dirty="0">
              <a:solidFill>
                <a:srgbClr val="66D25D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EC0E1-1394-4FDC-96FC-B57AD5B11D7F}"/>
              </a:ext>
            </a:extLst>
          </p:cNvPr>
          <p:cNvSpPr/>
          <p:nvPr/>
        </p:nvSpPr>
        <p:spPr>
          <a:xfrm>
            <a:off x="10276396" y="4431933"/>
            <a:ext cx="639021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66D25D"/>
                </a:solidFill>
              </a:rPr>
              <a:t>love</a:t>
            </a:r>
            <a:endParaRPr lang="ko-KR" altLang="en-US" b="1" dirty="0">
              <a:solidFill>
                <a:srgbClr val="66D25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6A9CB4-94AB-4D23-B5B4-AFCA8D8AF7AB}"/>
              </a:ext>
            </a:extLst>
          </p:cNvPr>
          <p:cNvSpPr/>
          <p:nvPr/>
        </p:nvSpPr>
        <p:spPr>
          <a:xfrm flipH="1" flipV="1">
            <a:off x="10221749" y="5790137"/>
            <a:ext cx="668821" cy="369333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8CBA584-5E58-4694-BD3C-D97224A23300}"/>
              </a:ext>
            </a:extLst>
          </p:cNvPr>
          <p:cNvSpPr/>
          <p:nvPr/>
        </p:nvSpPr>
        <p:spPr>
          <a:xfrm flipH="1" flipV="1">
            <a:off x="7675566" y="5790137"/>
            <a:ext cx="668821" cy="369333"/>
          </a:xfrm>
          <a:prstGeom prst="rect">
            <a:avLst/>
          </a:prstGeom>
          <a:noFill/>
          <a:ln w="38100">
            <a:solidFill>
              <a:srgbClr val="27BC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1206" name="직선 화살표 연결선 51205">
            <a:extLst>
              <a:ext uri="{FF2B5EF4-FFF2-40B4-BE49-F238E27FC236}">
                <a16:creationId xmlns:a16="http://schemas.microsoft.com/office/drawing/2014/main" id="{DA387BE5-1ABC-4215-9516-1037C5878A15}"/>
              </a:ext>
            </a:extLst>
          </p:cNvPr>
          <p:cNvCxnSpPr>
            <a:stCxn id="42" idx="2"/>
            <a:endCxn id="51203" idx="2"/>
          </p:cNvCxnSpPr>
          <p:nvPr/>
        </p:nvCxnSpPr>
        <p:spPr>
          <a:xfrm flipV="1">
            <a:off x="8009976" y="4801265"/>
            <a:ext cx="232811" cy="988872"/>
          </a:xfrm>
          <a:prstGeom prst="straightConnector1">
            <a:avLst/>
          </a:prstGeom>
          <a:ln w="38100">
            <a:solidFill>
              <a:srgbClr val="27BC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411D67D-B563-4F98-AC65-49A8041824F3}"/>
              </a:ext>
            </a:extLst>
          </p:cNvPr>
          <p:cNvCxnSpPr>
            <a:cxnSpLocks/>
            <a:stCxn id="41" idx="2"/>
            <a:endCxn id="37" idx="2"/>
          </p:cNvCxnSpPr>
          <p:nvPr/>
        </p:nvCxnSpPr>
        <p:spPr>
          <a:xfrm flipV="1">
            <a:off x="10556159" y="4801265"/>
            <a:ext cx="39748" cy="988872"/>
          </a:xfrm>
          <a:prstGeom prst="straightConnector1">
            <a:avLst/>
          </a:prstGeom>
          <a:ln w="38100">
            <a:solidFill>
              <a:srgbClr val="27BC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09" name="슬라이드 번호 개체 틀 51208">
            <a:extLst>
              <a:ext uri="{FF2B5EF4-FFF2-40B4-BE49-F238E27FC236}">
                <a16:creationId xmlns:a16="http://schemas.microsoft.com/office/drawing/2014/main" id="{6B741453-FB2D-4FC1-B50A-8CDDB7D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818A-0AB2-4734-B652-E05FAC9135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2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781" y="1135101"/>
            <a:ext cx="8560837" cy="30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2. Problem with seq2seq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0" y="1077824"/>
            <a:ext cx="12192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seq2seq with an input sequence of length 4 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4136216"/>
            <a:ext cx="121920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seq2seq with an input sequence of length 6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4</a:t>
            </a:r>
            <a:r>
              <a:rPr lang="ko-KR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516" y="4548750"/>
            <a:ext cx="12100965" cy="2309250"/>
            <a:chOff x="6154" y="4548750"/>
            <a:chExt cx="12100965" cy="2309250"/>
          </a:xfrm>
        </p:grpSpPr>
        <p:pic>
          <p:nvPicPr>
            <p:cNvPr id="5123" name="Picture 3" descr="Image for pos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35" b="19116"/>
            <a:stretch/>
          </p:blipFill>
          <p:spPr bwMode="auto">
            <a:xfrm>
              <a:off x="292628" y="4548750"/>
              <a:ext cx="11814491" cy="230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" descr="Image for pos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3" t="22078" r="89164" b="23348"/>
            <a:stretch/>
          </p:blipFill>
          <p:spPr bwMode="auto">
            <a:xfrm>
              <a:off x="6154" y="4884466"/>
              <a:ext cx="572947" cy="163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210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for post">
            <a:extLst>
              <a:ext uri="{FF2B5EF4-FFF2-40B4-BE49-F238E27FC236}">
                <a16:creationId xmlns:a16="http://schemas.microsoft.com/office/drawing/2014/main" id="{FE915A1F-B3D9-42C6-841C-D6322F5F6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20" y="1017518"/>
            <a:ext cx="8613157" cy="560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767D77E-0755-4CC1-BB8F-EB0CFDCD3902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Ref. LSTM</a:t>
            </a:r>
            <a:r>
              <a:rPr lang="ko-KR" altLang="en-US" sz="3600" b="1" dirty="0"/>
              <a:t>의 기본구조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41A070-623B-4460-AA30-7F8E4480FABF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87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3. What is Attention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그룹 4104"/>
          <p:cNvGrpSpPr/>
          <p:nvPr/>
        </p:nvGrpSpPr>
        <p:grpSpPr>
          <a:xfrm>
            <a:off x="252834" y="1679012"/>
            <a:ext cx="11686330" cy="4547898"/>
            <a:chOff x="408375" y="1327608"/>
            <a:chExt cx="11252957" cy="4234870"/>
          </a:xfrm>
        </p:grpSpPr>
        <p:grpSp>
          <p:nvGrpSpPr>
            <p:cNvPr id="4104" name="그룹 4103"/>
            <p:cNvGrpSpPr/>
            <p:nvPr/>
          </p:nvGrpSpPr>
          <p:grpSpPr>
            <a:xfrm>
              <a:off x="408375" y="1327608"/>
              <a:ext cx="11252957" cy="4234870"/>
              <a:chOff x="640649" y="1859387"/>
              <a:chExt cx="11252957" cy="4234870"/>
            </a:xfrm>
          </p:grpSpPr>
          <p:pic>
            <p:nvPicPr>
              <p:cNvPr id="10" name="Picture 8" descr="https://wikidocs.net/images/page/24996/%EB%8B%A8%EC%96%B4%ED%86%A0%ED%81%B0%EB%93%A4%EC%9D%B4.PN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702"/>
              <a:stretch/>
            </p:blipFill>
            <p:spPr bwMode="auto">
              <a:xfrm>
                <a:off x="640649" y="2414385"/>
                <a:ext cx="11252957" cy="36798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01" name="그룹 4100"/>
              <p:cNvGrpSpPr/>
              <p:nvPr/>
            </p:nvGrpSpPr>
            <p:grpSpPr>
              <a:xfrm>
                <a:off x="640649" y="1859387"/>
                <a:ext cx="4801911" cy="1391237"/>
                <a:chOff x="640649" y="1859387"/>
                <a:chExt cx="4801911" cy="1391237"/>
              </a:xfrm>
            </p:grpSpPr>
            <p:sp>
              <p:nvSpPr>
                <p:cNvPr id="8" name="모서리가 둥근 직사각형 7"/>
                <p:cNvSpPr/>
                <p:nvPr/>
              </p:nvSpPr>
              <p:spPr>
                <a:xfrm>
                  <a:off x="996718" y="2308358"/>
                  <a:ext cx="540000" cy="540000"/>
                </a:xfrm>
                <a:prstGeom prst="round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="1" baseline="-25000" dirty="0">
                      <a:solidFill>
                        <a:schemeClr val="tx1"/>
                      </a:solidFill>
                    </a:rPr>
                    <a:t>1</a:t>
                  </a:r>
                  <a:endParaRPr lang="ko-KR" altLang="en-US" b="1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모서리가 둥근 직사각형 13"/>
                <p:cNvSpPr/>
                <p:nvPr/>
              </p:nvSpPr>
              <p:spPr>
                <a:xfrm>
                  <a:off x="2217543" y="2308358"/>
                  <a:ext cx="540000" cy="540000"/>
                </a:xfrm>
                <a:prstGeom prst="round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="1" baseline="-250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b="1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모서리가 둥근 직사각형 14"/>
                <p:cNvSpPr/>
                <p:nvPr/>
              </p:nvSpPr>
              <p:spPr>
                <a:xfrm>
                  <a:off x="4659192" y="2308358"/>
                  <a:ext cx="540000" cy="540000"/>
                </a:xfrm>
                <a:prstGeom prst="round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err="1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="1" baseline="-25000" dirty="0" err="1">
                      <a:solidFill>
                        <a:schemeClr val="tx1"/>
                      </a:solidFill>
                    </a:rPr>
                    <a:t>n</a:t>
                  </a:r>
                  <a:endParaRPr lang="ko-KR" altLang="en-US" b="1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695617" y="1859387"/>
                  <a:ext cx="15606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/>
                    <a:t>hidden state</a:t>
                  </a:r>
                  <a:endParaRPr lang="ko-KR" altLang="en-US" b="1" dirty="0"/>
                </a:p>
              </p:txBody>
            </p:sp>
            <p:sp>
              <p:nvSpPr>
                <p:cNvPr id="26" name="모서리가 둥근 직사각형 25"/>
                <p:cNvSpPr/>
                <p:nvPr/>
              </p:nvSpPr>
              <p:spPr>
                <a:xfrm>
                  <a:off x="3438368" y="2301533"/>
                  <a:ext cx="540000" cy="540000"/>
                </a:xfrm>
                <a:prstGeom prst="roundRect">
                  <a:avLst/>
                </a:prstGeom>
                <a:solidFill>
                  <a:srgbClr val="FFC1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h</a:t>
                  </a:r>
                  <a:r>
                    <a:rPr lang="en-US" altLang="ko-KR" b="1" baseline="-25000" dirty="0">
                      <a:solidFill>
                        <a:schemeClr val="tx1"/>
                      </a:solidFill>
                    </a:rPr>
                    <a:t>2</a:t>
                  </a:r>
                  <a:endParaRPr lang="ko-KR" altLang="en-US" b="1" baseline="-25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640649" y="1859387"/>
                  <a:ext cx="4801911" cy="1109996"/>
                </a:xfrm>
                <a:prstGeom prst="rect">
                  <a:avLst/>
                </a:prstGeom>
                <a:noFill/>
                <a:ln w="28575">
                  <a:solidFill>
                    <a:srgbClr val="FFC1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baseline="-250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직선 화살표 연결선 20"/>
                <p:cNvCxnSpPr>
                  <a:endCxn id="8" idx="2"/>
                </p:cNvCxnSpPr>
                <p:nvPr/>
              </p:nvCxnSpPr>
              <p:spPr>
                <a:xfrm flipV="1">
                  <a:off x="1263358" y="2848358"/>
                  <a:ext cx="3360" cy="4022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화살표 연결선 22"/>
                <p:cNvCxnSpPr>
                  <a:endCxn id="14" idx="2"/>
                </p:cNvCxnSpPr>
                <p:nvPr/>
              </p:nvCxnSpPr>
              <p:spPr>
                <a:xfrm flipH="1" flipV="1">
                  <a:off x="2487543" y="2848358"/>
                  <a:ext cx="2738" cy="4022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화살표 연결선 23"/>
                <p:cNvCxnSpPr>
                  <a:endCxn id="15" idx="2"/>
                </p:cNvCxnSpPr>
                <p:nvPr/>
              </p:nvCxnSpPr>
              <p:spPr>
                <a:xfrm flipV="1">
                  <a:off x="4929192" y="2848358"/>
                  <a:ext cx="0" cy="4022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>
                  <a:endCxn id="26" idx="2"/>
                </p:cNvCxnSpPr>
                <p:nvPr/>
              </p:nvCxnSpPr>
              <p:spPr>
                <a:xfrm flipV="1">
                  <a:off x="3702996" y="2841532"/>
                  <a:ext cx="5372" cy="4022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103" name="꺾인 연결선 4102"/>
            <p:cNvCxnSpPr>
              <a:stCxn id="19" idx="3"/>
            </p:cNvCxnSpPr>
            <p:nvPr/>
          </p:nvCxnSpPr>
          <p:spPr>
            <a:xfrm>
              <a:off x="5210286" y="1882606"/>
              <a:ext cx="1593780" cy="973571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62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3FE20A-79CD-4EF0-AF68-AA043A33A2C4}"/>
              </a:ext>
            </a:extLst>
          </p:cNvPr>
          <p:cNvSpPr/>
          <p:nvPr/>
        </p:nvSpPr>
        <p:spPr>
          <a:xfrm>
            <a:off x="997151" y="461113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/>
              <a:t> Decoder </a:t>
            </a:r>
            <a:endParaRPr lang="ko-KR" altLang="en-US" b="1" u="sng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275DAF-5487-4F22-ACBD-79C1FBCDD4DC}"/>
              </a:ext>
            </a:extLst>
          </p:cNvPr>
          <p:cNvGrpSpPr/>
          <p:nvPr/>
        </p:nvGrpSpPr>
        <p:grpSpPr>
          <a:xfrm>
            <a:off x="764341" y="1056938"/>
            <a:ext cx="4112281" cy="2913871"/>
            <a:chOff x="146376" y="1244683"/>
            <a:chExt cx="4277343" cy="299368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7AB0BB-CAF9-49BE-A630-AB5093FE8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12" t="6636" r="12238" b="20101"/>
            <a:stretch/>
          </p:blipFill>
          <p:spPr>
            <a:xfrm>
              <a:off x="1157176" y="1244683"/>
              <a:ext cx="3266543" cy="299368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9D1E2A-42A3-48DA-A1F1-CCF468071B9A}"/>
                </a:ext>
              </a:extLst>
            </p:cNvPr>
            <p:cNvSpPr/>
            <p:nvPr/>
          </p:nvSpPr>
          <p:spPr>
            <a:xfrm>
              <a:off x="302052" y="3869037"/>
              <a:ext cx="10278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Encoder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C08049-D923-4FA9-A870-0505594C964E}"/>
                </a:ext>
              </a:extLst>
            </p:cNvPr>
            <p:cNvSpPr/>
            <p:nvPr/>
          </p:nvSpPr>
          <p:spPr>
            <a:xfrm>
              <a:off x="146376" y="1294071"/>
              <a:ext cx="106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43DC3E2-2392-47E2-A9D9-E831F452BC9E}"/>
              </a:ext>
            </a:extLst>
          </p:cNvPr>
          <p:cNvGrpSpPr/>
          <p:nvPr/>
        </p:nvGrpSpPr>
        <p:grpSpPr>
          <a:xfrm>
            <a:off x="6731184" y="990961"/>
            <a:ext cx="3738788" cy="3251643"/>
            <a:chOff x="7038756" y="1017359"/>
            <a:chExt cx="4011444" cy="35917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3CCEC15-8B6C-41F3-B045-BC09FF379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3" b="28718"/>
            <a:stretch/>
          </p:blipFill>
          <p:spPr>
            <a:xfrm>
              <a:off x="8345100" y="1050331"/>
              <a:ext cx="2705100" cy="355874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116CAD7-3F3D-4948-9864-AA90ECC8ECE7}"/>
                </a:ext>
              </a:extLst>
            </p:cNvPr>
            <p:cNvSpPr/>
            <p:nvPr/>
          </p:nvSpPr>
          <p:spPr>
            <a:xfrm>
              <a:off x="8337412" y="2935209"/>
              <a:ext cx="2705100" cy="166150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014200-C040-4611-877F-50AA69752908}"/>
                </a:ext>
              </a:extLst>
            </p:cNvPr>
            <p:cNvSpPr/>
            <p:nvPr/>
          </p:nvSpPr>
          <p:spPr>
            <a:xfrm>
              <a:off x="7301879" y="4053703"/>
              <a:ext cx="10278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Encoder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A1A4DA-B23A-4F66-AE7C-B95BFF13911D}"/>
                </a:ext>
              </a:extLst>
            </p:cNvPr>
            <p:cNvSpPr/>
            <p:nvPr/>
          </p:nvSpPr>
          <p:spPr>
            <a:xfrm>
              <a:off x="7235925" y="1060017"/>
              <a:ext cx="106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Decoder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26FEBE-C83E-4F72-AA47-48BB78BBAAB1}"/>
                </a:ext>
              </a:extLst>
            </p:cNvPr>
            <p:cNvSpPr/>
            <p:nvPr/>
          </p:nvSpPr>
          <p:spPr>
            <a:xfrm>
              <a:off x="8337412" y="1017359"/>
              <a:ext cx="2705100" cy="109564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endParaRPr lang="en-US" altLang="ko-KR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A6E8E5F-8161-4D66-AAC0-F30CD8F2B089}"/>
                </a:ext>
              </a:extLst>
            </p:cNvPr>
            <p:cNvSpPr/>
            <p:nvPr/>
          </p:nvSpPr>
          <p:spPr>
            <a:xfrm>
              <a:off x="7038756" y="2351238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Alignment</a:t>
              </a:r>
              <a:endParaRPr lang="ko-KR" altLang="en-US" dirty="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2AA8679-FF3C-447A-AE2A-2B0176142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81" t="30052" r="24985" b="50786"/>
          <a:stretch/>
        </p:blipFill>
        <p:spPr>
          <a:xfrm>
            <a:off x="1113500" y="5033932"/>
            <a:ext cx="2711667" cy="4719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5AD27C0-2E9E-46FE-8052-0C131EE70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59"/>
          <a:stretch/>
        </p:blipFill>
        <p:spPr>
          <a:xfrm>
            <a:off x="6955842" y="5081695"/>
            <a:ext cx="2131744" cy="39879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745A7487-BAC9-4309-A0D2-0455BE178648}"/>
              </a:ext>
            </a:extLst>
          </p:cNvPr>
          <p:cNvSpPr/>
          <p:nvPr/>
        </p:nvSpPr>
        <p:spPr>
          <a:xfrm>
            <a:off x="1126215" y="6329099"/>
            <a:ext cx="411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/>
              <a:t>( y</a:t>
            </a:r>
            <a:r>
              <a:rPr lang="en-US" altLang="ko-KR" baseline="-25000" dirty="0"/>
              <a:t>1</a:t>
            </a:r>
            <a:r>
              <a:rPr lang="en-US" altLang="ko-KR" dirty="0"/>
              <a:t>, …, y</a:t>
            </a:r>
            <a:r>
              <a:rPr lang="en-US" altLang="ko-KR" baseline="-25000" dirty="0"/>
              <a:t>t-1</a:t>
            </a:r>
            <a:r>
              <a:rPr lang="en-US" altLang="ko-KR" dirty="0"/>
              <a:t>, c ) </a:t>
            </a:r>
            <a:r>
              <a:rPr lang="ko-KR" altLang="en-US" dirty="0"/>
              <a:t>를 이용해서 </a:t>
            </a:r>
            <a:r>
              <a:rPr lang="en-US" altLang="ko-KR" dirty="0" err="1"/>
              <a:t>y</a:t>
            </a:r>
            <a:r>
              <a:rPr lang="en-US" altLang="ko-KR" baseline="-25000" dirty="0" err="1"/>
              <a:t>t</a:t>
            </a:r>
            <a:r>
              <a:rPr lang="en-US" altLang="ko-KR" dirty="0"/>
              <a:t> </a:t>
            </a:r>
            <a:r>
              <a:rPr lang="ko-KR" altLang="en-US" dirty="0"/>
              <a:t>예측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119E7C2-02F1-4BD9-BD57-6559C89B749A}"/>
              </a:ext>
            </a:extLst>
          </p:cNvPr>
          <p:cNvSpPr/>
          <p:nvPr/>
        </p:nvSpPr>
        <p:spPr>
          <a:xfrm>
            <a:off x="6911204" y="6329099"/>
            <a:ext cx="411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dirty="0"/>
              <a:t>( y</a:t>
            </a:r>
            <a:r>
              <a:rPr lang="en-US" altLang="ko-KR" baseline="-25000" dirty="0"/>
              <a:t>1</a:t>
            </a:r>
            <a:r>
              <a:rPr lang="en-US" altLang="ko-KR" dirty="0"/>
              <a:t>, …, y</a:t>
            </a:r>
            <a:r>
              <a:rPr lang="en-US" altLang="ko-KR" baseline="-25000" dirty="0"/>
              <a:t>t-1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 ) </a:t>
            </a:r>
            <a:r>
              <a:rPr lang="ko-KR" altLang="en-US" dirty="0"/>
              <a:t>를 이용해서 </a:t>
            </a:r>
            <a:r>
              <a:rPr lang="en-US" altLang="ko-KR" dirty="0" err="1"/>
              <a:t>y</a:t>
            </a:r>
            <a:r>
              <a:rPr lang="en-US" altLang="ko-KR" baseline="-25000" dirty="0" err="1"/>
              <a:t>t</a:t>
            </a:r>
            <a:r>
              <a:rPr lang="en-US" altLang="ko-KR" dirty="0"/>
              <a:t> </a:t>
            </a:r>
            <a:r>
              <a:rPr lang="ko-KR" altLang="en-US" dirty="0"/>
              <a:t>예측</a:t>
            </a:r>
            <a:endParaRPr lang="en-US" altLang="ko-KR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6A3E5C1-7651-4A23-BBE7-057D6AB8E4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464" t="38397" r="38819" b="7862"/>
          <a:stretch/>
        </p:blipFill>
        <p:spPr>
          <a:xfrm>
            <a:off x="10798164" y="5476520"/>
            <a:ext cx="1327977" cy="767815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E65207BD-60EC-49D6-84DB-58FFF3D7D05A}"/>
              </a:ext>
            </a:extLst>
          </p:cNvPr>
          <p:cNvGrpSpPr/>
          <p:nvPr/>
        </p:nvGrpSpPr>
        <p:grpSpPr>
          <a:xfrm>
            <a:off x="6947848" y="5688208"/>
            <a:ext cx="3720331" cy="482751"/>
            <a:chOff x="7138987" y="5262478"/>
            <a:chExt cx="3720331" cy="48275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6F97586-1E75-495B-A498-4AF7FDDD5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613" r="996"/>
            <a:stretch/>
          </p:blipFill>
          <p:spPr>
            <a:xfrm>
              <a:off x="7138987" y="5262478"/>
              <a:ext cx="3720331" cy="482751"/>
            </a:xfrm>
            <a:prstGeom prst="rect">
              <a:avLst/>
            </a:prstGeom>
          </p:spPr>
        </p:pic>
        <p:sp>
          <p:nvSpPr>
            <p:cNvPr id="39" name="모서리가 둥근 직사각형 7">
              <a:extLst>
                <a:ext uri="{FF2B5EF4-FFF2-40B4-BE49-F238E27FC236}">
                  <a16:creationId xmlns:a16="http://schemas.microsoft.com/office/drawing/2014/main" id="{A5E18574-4E11-485F-BD42-102E2612528A}"/>
                </a:ext>
              </a:extLst>
            </p:cNvPr>
            <p:cNvSpPr/>
            <p:nvPr/>
          </p:nvSpPr>
          <p:spPr>
            <a:xfrm>
              <a:off x="8930767" y="5374879"/>
              <a:ext cx="213813" cy="257947"/>
            </a:xfrm>
            <a:prstGeom prst="roundRect">
              <a:avLst/>
            </a:prstGeom>
            <a:solidFill>
              <a:srgbClr val="FFC1C1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44" name="모서리가 둥근 직사각형 7">
              <a:extLst>
                <a:ext uri="{FF2B5EF4-FFF2-40B4-BE49-F238E27FC236}">
                  <a16:creationId xmlns:a16="http://schemas.microsoft.com/office/drawing/2014/main" id="{BCD1C8BD-04E7-4804-A964-476381F86EC9}"/>
                </a:ext>
              </a:extLst>
            </p:cNvPr>
            <p:cNvSpPr/>
            <p:nvPr/>
          </p:nvSpPr>
          <p:spPr>
            <a:xfrm>
              <a:off x="10558680" y="5374879"/>
              <a:ext cx="213813" cy="213121"/>
            </a:xfrm>
            <a:prstGeom prst="roundRect">
              <a:avLst/>
            </a:prstGeom>
            <a:solidFill>
              <a:srgbClr val="FFC1C1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B62999B-5767-4FE3-AEBD-AAC2D0B85DD0}"/>
              </a:ext>
            </a:extLst>
          </p:cNvPr>
          <p:cNvGrpSpPr/>
          <p:nvPr/>
        </p:nvGrpSpPr>
        <p:grpSpPr>
          <a:xfrm>
            <a:off x="1276155" y="5688208"/>
            <a:ext cx="4184651" cy="437102"/>
            <a:chOff x="1282699" y="5156763"/>
            <a:chExt cx="4184651" cy="43710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3F853F5-E98D-4E07-83F2-27F374AED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62" t="80838" r="5405"/>
            <a:stretch/>
          </p:blipFill>
          <p:spPr>
            <a:xfrm>
              <a:off x="1282699" y="5156763"/>
              <a:ext cx="4184651" cy="437102"/>
            </a:xfrm>
            <a:prstGeom prst="rect">
              <a:avLst/>
            </a:prstGeom>
          </p:spPr>
        </p:pic>
        <p:sp>
          <p:nvSpPr>
            <p:cNvPr id="35" name="모서리가 둥근 직사각형 7">
              <a:extLst>
                <a:ext uri="{FF2B5EF4-FFF2-40B4-BE49-F238E27FC236}">
                  <a16:creationId xmlns:a16="http://schemas.microsoft.com/office/drawing/2014/main" id="{0A0153D1-2B1D-4BA1-AFBF-3FAFB233EAF2}"/>
                </a:ext>
              </a:extLst>
            </p:cNvPr>
            <p:cNvSpPr/>
            <p:nvPr/>
          </p:nvSpPr>
          <p:spPr>
            <a:xfrm>
              <a:off x="3490426" y="5268161"/>
              <a:ext cx="160824" cy="257947"/>
            </a:xfrm>
            <a:prstGeom prst="roundRect">
              <a:avLst/>
            </a:prstGeom>
            <a:solidFill>
              <a:srgbClr val="FFC1C1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51" name="모서리가 둥근 직사각형 7">
              <a:extLst>
                <a:ext uri="{FF2B5EF4-FFF2-40B4-BE49-F238E27FC236}">
                  <a16:creationId xmlns:a16="http://schemas.microsoft.com/office/drawing/2014/main" id="{34898DDB-3485-4C8E-9037-52721C85ACCD}"/>
                </a:ext>
              </a:extLst>
            </p:cNvPr>
            <p:cNvSpPr/>
            <p:nvPr/>
          </p:nvSpPr>
          <p:spPr>
            <a:xfrm>
              <a:off x="5186181" y="5268160"/>
              <a:ext cx="160824" cy="257947"/>
            </a:xfrm>
            <a:prstGeom prst="roundRect">
              <a:avLst/>
            </a:prstGeom>
            <a:solidFill>
              <a:srgbClr val="FFC1C1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DEC4DE-7A77-4C77-A4B1-18DFC406B1EC}"/>
              </a:ext>
            </a:extLst>
          </p:cNvPr>
          <p:cNvSpPr/>
          <p:nvPr/>
        </p:nvSpPr>
        <p:spPr>
          <a:xfrm>
            <a:off x="10593611" y="5752774"/>
            <a:ext cx="235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91755C-D59D-488C-8EF1-5EA02D6D7A96}"/>
              </a:ext>
            </a:extLst>
          </p:cNvPr>
          <p:cNvSpPr/>
          <p:nvPr/>
        </p:nvSpPr>
        <p:spPr>
          <a:xfrm>
            <a:off x="6613903" y="4611132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u="sng" dirty="0"/>
              <a:t> Decoder </a:t>
            </a:r>
            <a:endParaRPr lang="ko-KR" altLang="en-US" b="1" u="sng" dirty="0"/>
          </a:p>
        </p:txBody>
      </p:sp>
      <p:sp>
        <p:nvSpPr>
          <p:cNvPr id="56" name="제목 1">
            <a:extLst>
              <a:ext uri="{FF2B5EF4-FFF2-40B4-BE49-F238E27FC236}">
                <a16:creationId xmlns:a16="http://schemas.microsoft.com/office/drawing/2014/main" id="{7D28FA47-5A86-4812-9A21-5247C8B7B644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1375248" cy="8794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4.           Seq2seq       vs</a:t>
            </a:r>
            <a:r>
              <a:rPr lang="ko-KR" altLang="en-US" sz="3600" b="1" dirty="0"/>
              <a:t>      </a:t>
            </a:r>
            <a:r>
              <a:rPr lang="en-US" altLang="ko-KR" sz="3600" b="1" dirty="0"/>
              <a:t>Seq2seq + Attention</a:t>
            </a:r>
            <a:endParaRPr lang="ko-KR" altLang="en-US" sz="3600" b="1" dirty="0"/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D7DFCC3-29D2-41A5-A38F-14CB0584FAB2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7">
            <a:extLst>
              <a:ext uri="{FF2B5EF4-FFF2-40B4-BE49-F238E27FC236}">
                <a16:creationId xmlns:a16="http://schemas.microsoft.com/office/drawing/2014/main" id="{0E469E07-5FA8-4910-AB3A-98D91A2B02B5}"/>
              </a:ext>
            </a:extLst>
          </p:cNvPr>
          <p:cNvSpPr/>
          <p:nvPr/>
        </p:nvSpPr>
        <p:spPr>
          <a:xfrm>
            <a:off x="4289424" y="2274962"/>
            <a:ext cx="443349" cy="538576"/>
          </a:xfrm>
          <a:prstGeom prst="roundRect">
            <a:avLst/>
          </a:prstGeom>
          <a:solidFill>
            <a:srgbClr val="FFC1C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F94DAE40-20C6-4280-A2D3-966CF170A615}"/>
              </a:ext>
            </a:extLst>
          </p:cNvPr>
          <p:cNvSpPr/>
          <p:nvPr/>
        </p:nvSpPr>
        <p:spPr>
          <a:xfrm>
            <a:off x="8021714" y="2095271"/>
            <a:ext cx="2345827" cy="1864108"/>
          </a:xfrm>
          <a:prstGeom prst="roundRect">
            <a:avLst/>
          </a:prstGeom>
          <a:solidFill>
            <a:srgbClr val="FFC1C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0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5. </a:t>
            </a:r>
            <a:r>
              <a:rPr lang="en-US" altLang="ko-KR" sz="3600" b="1" dirty="0"/>
              <a:t>Seq2seq + Attention </a:t>
            </a:r>
            <a:r>
              <a:rPr lang="en-US" altLang="ko-KR" sz="3600" b="1" dirty="0">
                <a:latin typeface="+mn-lt"/>
                <a:ea typeface="+mn-ea"/>
                <a:cs typeface="+mn-cs"/>
              </a:rPr>
              <a:t>(1) Attention Score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https://wikidocs.net/images/page/22893/dotproductattention2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5" y="1549634"/>
            <a:ext cx="7795303" cy="441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B52875-66C1-4287-BD55-5806744AECF0}"/>
              </a:ext>
            </a:extLst>
          </p:cNvPr>
          <p:cNvGrpSpPr/>
          <p:nvPr/>
        </p:nvGrpSpPr>
        <p:grpSpPr>
          <a:xfrm>
            <a:off x="8615504" y="2062322"/>
            <a:ext cx="3170946" cy="3386113"/>
            <a:chOff x="8591341" y="1698351"/>
            <a:chExt cx="3170946" cy="3386113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430E991-3F1B-4517-A31A-39C3AD79C4EB}"/>
                </a:ext>
              </a:extLst>
            </p:cNvPr>
            <p:cNvSpPr/>
            <p:nvPr/>
          </p:nvSpPr>
          <p:spPr>
            <a:xfrm>
              <a:off x="8591341" y="1698351"/>
              <a:ext cx="3170946" cy="3386113"/>
            </a:xfrm>
            <a:prstGeom prst="roundRect">
              <a:avLst/>
            </a:prstGeom>
            <a:solidFill>
              <a:srgbClr val="FF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score(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s</a:t>
              </a:r>
              <a:r>
                <a:rPr lang="en-US" altLang="ko-KR" baseline="-25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, h</a:t>
              </a:r>
              <a:r>
                <a:rPr lang="en-US" altLang="ko-KR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i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) = 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s</a:t>
              </a:r>
              <a:r>
                <a:rPr lang="en-US" altLang="ko-KR" baseline="30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baseline="-25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h</a:t>
              </a:r>
              <a:r>
                <a:rPr lang="en-US" altLang="ko-KR" baseline="-25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i</a:t>
              </a:r>
              <a:r>
                <a:rPr lang="en-US" altLang="ko-KR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</a:t>
              </a: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</a:t>
              </a: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	</a:t>
              </a: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e</a:t>
              </a:r>
              <a:r>
                <a:rPr lang="en-US" altLang="ko-KR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 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= [ s</a:t>
              </a:r>
              <a:r>
                <a:rPr lang="en-US" altLang="ko-KR" baseline="30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h</a:t>
              </a:r>
              <a:r>
                <a:rPr lang="en-US" altLang="ko-KR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1, 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 … , 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s</a:t>
              </a:r>
              <a:r>
                <a:rPr lang="en-US" altLang="ko-KR" baseline="30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baseline="-25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altLang="ko-K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h</a:t>
              </a:r>
              <a:r>
                <a:rPr lang="en-US" altLang="ko-KR" baseline="-250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N</a:t>
              </a:r>
              <a:r>
                <a:rPr lang="en-US" altLang="ko-KR" baseline="-25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 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] </a:t>
              </a:r>
            </a:p>
            <a:p>
              <a:pPr lvl="0" algn="ctr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</a:rPr>
                <a:t>			</a:t>
              </a:r>
            </a:p>
          </p:txBody>
        </p:sp>
        <p:pic>
          <p:nvPicPr>
            <p:cNvPr id="22532" name="Picture 4" descr="https://wikidocs.net/images/page/22893/i%EB%B2%88%EC%A7%B8%EC%96%B4%ED%85%90%EC%85%98%EC%8A%A4%EC%BD%94%EC%96%B4_fina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0964" y="2057906"/>
              <a:ext cx="2171700" cy="1333501"/>
            </a:xfrm>
            <a:prstGeom prst="rect">
              <a:avLst/>
            </a:prstGeom>
            <a:noFill/>
            <a:ln w="28575">
              <a:solidFill>
                <a:srgbClr val="FFC1C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877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5. Seq2seq + Attention (2) Attention </a:t>
            </a:r>
            <a:r>
              <a:rPr lang="en-US" altLang="ko-KR" sz="3600" b="1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Distribution</a:t>
            </a:r>
            <a:endParaRPr lang="ko-KR" altLang="en-US" sz="36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6" name="Picture 2" descr="https://wikidocs.net/images/page/22893/dotproductattention3_f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5" y="1776288"/>
            <a:ext cx="8269676" cy="422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D40ACB42-55D1-4B00-91B8-BDECA301537D}"/>
              </a:ext>
            </a:extLst>
          </p:cNvPr>
          <p:cNvSpPr/>
          <p:nvPr/>
        </p:nvSpPr>
        <p:spPr>
          <a:xfrm>
            <a:off x="8829674" y="2122612"/>
            <a:ext cx="2953949" cy="982329"/>
          </a:xfrm>
          <a:prstGeom prst="roundRect">
            <a:avLst/>
          </a:prstGeom>
          <a:solidFill>
            <a:srgbClr val="FF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l-GR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α</a:t>
            </a:r>
            <a:r>
              <a:rPr lang="en-US" altLang="ko-KR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=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softmax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( e</a:t>
            </a:r>
            <a:r>
              <a:rPr lang="en-US" altLang="ko-KR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t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)</a:t>
            </a:r>
            <a:r>
              <a:rPr lang="en-US" altLang="ko-KR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rPr>
              <a:t> </a:t>
            </a:r>
            <a:endParaRPr lang="en-US" altLang="ko-KR" baseline="-25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12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618</Words>
  <Application>Microsoft Office PowerPoint</Application>
  <PresentationFormat>와이드스크린</PresentationFormat>
  <Paragraphs>215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고딕</vt:lpstr>
      <vt:lpstr>나눔 고딕</vt:lpstr>
      <vt:lpstr>맑은 고딕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아름</dc:creator>
  <cp:lastModifiedBy>심 아름</cp:lastModifiedBy>
  <cp:revision>372</cp:revision>
  <cp:lastPrinted>2020-07-17T00:14:11Z</cp:lastPrinted>
  <dcterms:created xsi:type="dcterms:W3CDTF">2020-07-16T06:31:49Z</dcterms:created>
  <dcterms:modified xsi:type="dcterms:W3CDTF">2020-09-03T07:39:46Z</dcterms:modified>
</cp:coreProperties>
</file>